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oleObject"/>
  <Default Extension="xlsx" ContentType="application/vnd.openxmlformats-officedocument.spreadsheetml.sheet"/>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theme/themeOverride1.xml" ContentType="application/vnd.openxmlformats-officedocument.themeOverride+xml"/>
  <Override PartName="/ppt/notesSlides/notesSlide1.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6.xml" ContentType="application/vnd.openxmlformats-officedocument.themeOverride+xml"/>
  <Override PartName="/ppt/notesSlides/notesSlide2.xml" ContentType="application/vnd.openxmlformats-officedocument.presentationml.notesSlide+xml"/>
  <Override PartName="/ppt/charts/chart7.xml" ContentType="application/vnd.openxmlformats-officedocument.drawingml.chart+xml"/>
  <Override PartName="/ppt/theme/themeOverride7.xml" ContentType="application/vnd.openxmlformats-officedocument.themeOverride+xml"/>
  <Override PartName="/ppt/charts/chart8.xml" ContentType="application/vnd.openxmlformats-officedocument.drawingml.chart+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8" r:id="rId2"/>
    <p:sldId id="257" r:id="rId3"/>
    <p:sldId id="259" r:id="rId4"/>
    <p:sldId id="260"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15603"/>
    <p:restoredTop sz="94363"/>
  </p:normalViewPr>
  <p:slideViewPr>
    <p:cSldViewPr snapToGrid="0" snapToObjects="1">
      <p:cViewPr varScale="1">
        <p:scale>
          <a:sx n="77" d="100"/>
          <a:sy n="77" d="100"/>
        </p:scale>
        <p:origin x="376" y="19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oleObject" Target="../embeddings/oleObject1.bin"/></Relationships>
</file>

<file path=ppt/charts/_rels/chart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oleObject" Target="../embeddings/oleObject2.bin"/></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4" Type="http://schemas.openxmlformats.org/officeDocument/2006/relationships/package" Target="../embeddings/Microsoft_Excel_Worksheet2.xlsx"/><Relationship Id="rId1" Type="http://schemas.microsoft.com/office/2011/relationships/chartStyle" Target="style1.xml"/><Relationship Id="rId2" Type="http://schemas.microsoft.com/office/2011/relationships/chartColorStyle" Target="colors1.xm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4" Type="http://schemas.openxmlformats.org/officeDocument/2006/relationships/package" Target="../embeddings/Microsoft_Excel_Worksheet3.xlsx"/><Relationship Id="rId1" Type="http://schemas.microsoft.com/office/2011/relationships/chartStyle" Target="style2.xml"/><Relationship Id="rId2" Type="http://schemas.microsoft.com/office/2011/relationships/chartColorStyle" Target="colors2.xm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4" Type="http://schemas.openxmlformats.org/officeDocument/2006/relationships/package" Target="../embeddings/Microsoft_Excel_Worksheet4.xlsx"/><Relationship Id="rId1" Type="http://schemas.microsoft.com/office/2011/relationships/chartStyle" Target="style3.xml"/><Relationship Id="rId2" Type="http://schemas.microsoft.com/office/2011/relationships/chartColorStyle" Target="colors3.xml"/></Relationships>
</file>

<file path=ppt/charts/_rels/chart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package" Target="../embeddings/Microsoft_Excel_Worksheet5.xlsx"/></Relationships>
</file>

<file path=ppt/charts/_rels/chart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package" Target="../embeddings/Microsoft_Excel_Worksheet6.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sz="1800" b="1" i="0" baseline="0">
                <a:effectLst/>
              </a:rPr>
              <a:t>Commute Time Per Education Level</a:t>
            </a:r>
            <a:endParaRPr lang="en-US">
              <a:effectLst/>
            </a:endParaRPr>
          </a:p>
        </c:rich>
      </c:tx>
      <c:layout/>
      <c:overlay val="0"/>
    </c:title>
    <c:autoTitleDeleted val="0"/>
    <c:plotArea>
      <c:layout/>
      <c:barChart>
        <c:barDir val="col"/>
        <c:grouping val="clustered"/>
        <c:varyColors val="0"/>
        <c:ser>
          <c:idx val="0"/>
          <c:order val="0"/>
          <c:tx>
            <c:v>Frequency</c:v>
          </c:tx>
          <c:spPr>
            <a:ln w="31750">
              <a:solidFill>
                <a:sysClr val="window" lastClr="FFFFFF"/>
              </a:solidFill>
            </a:ln>
          </c:spPr>
          <c:invertIfNegative val="0"/>
          <c:cat>
            <c:strRef>
              <c:f>Q1_Data_Analysis!$L$4:$L$7</c:f>
              <c:strCache>
                <c:ptCount val="4"/>
                <c:pt idx="0">
                  <c:v>45</c:v>
                </c:pt>
                <c:pt idx="1">
                  <c:v>50</c:v>
                </c:pt>
                <c:pt idx="2">
                  <c:v>60</c:v>
                </c:pt>
                <c:pt idx="3">
                  <c:v>More</c:v>
                </c:pt>
              </c:strCache>
            </c:strRef>
          </c:cat>
          <c:val>
            <c:numRef>
              <c:f>Q1_Data_Analysis!$M$4:$M$7</c:f>
              <c:numCache>
                <c:formatCode>General</c:formatCode>
                <c:ptCount val="4"/>
                <c:pt idx="0">
                  <c:v>1.0</c:v>
                </c:pt>
                <c:pt idx="1">
                  <c:v>1.0</c:v>
                </c:pt>
                <c:pt idx="2">
                  <c:v>2.0</c:v>
                </c:pt>
                <c:pt idx="3">
                  <c:v>2.0</c:v>
                </c:pt>
              </c:numCache>
            </c:numRef>
          </c:val>
        </c:ser>
        <c:dLbls>
          <c:showLegendKey val="0"/>
          <c:showVal val="0"/>
          <c:showCatName val="0"/>
          <c:showSerName val="0"/>
          <c:showPercent val="0"/>
          <c:showBubbleSize val="0"/>
        </c:dLbls>
        <c:gapWidth val="0"/>
        <c:axId val="-2130774016"/>
        <c:axId val="-2139741488"/>
      </c:barChart>
      <c:catAx>
        <c:axId val="-2130774016"/>
        <c:scaling>
          <c:orientation val="minMax"/>
        </c:scaling>
        <c:delete val="0"/>
        <c:axPos val="b"/>
        <c:title>
          <c:tx>
            <c:rich>
              <a:bodyPr/>
              <a:lstStyle/>
              <a:p>
                <a:pPr>
                  <a:defRPr/>
                </a:pPr>
                <a:r>
                  <a:rPr lang="en-US"/>
                  <a:t>Average commute time per minute</a:t>
                </a:r>
              </a:p>
            </c:rich>
          </c:tx>
          <c:layout/>
          <c:overlay val="0"/>
        </c:title>
        <c:numFmt formatCode="General" sourceLinked="1"/>
        <c:majorTickMark val="out"/>
        <c:minorTickMark val="none"/>
        <c:tickLblPos val="nextTo"/>
        <c:crossAx val="-2139741488"/>
        <c:crosses val="autoZero"/>
        <c:auto val="1"/>
        <c:lblAlgn val="ctr"/>
        <c:lblOffset val="100"/>
        <c:noMultiLvlLbl val="0"/>
      </c:catAx>
      <c:valAx>
        <c:axId val="-2139741488"/>
        <c:scaling>
          <c:orientation val="minMax"/>
        </c:scaling>
        <c:delete val="0"/>
        <c:axPos val="l"/>
        <c:title>
          <c:tx>
            <c:rich>
              <a:bodyPr/>
              <a:lstStyle/>
              <a:p>
                <a:pPr>
                  <a:defRPr/>
                </a:pPr>
                <a:r>
                  <a:rPr lang="en-US"/>
                  <a:t>Count of education</a:t>
                </a:r>
              </a:p>
            </c:rich>
          </c:tx>
          <c:layout/>
          <c:overlay val="0"/>
        </c:title>
        <c:numFmt formatCode="General" sourceLinked="1"/>
        <c:majorTickMark val="out"/>
        <c:minorTickMark val="none"/>
        <c:tickLblPos val="nextTo"/>
        <c:crossAx val="-2130774016"/>
        <c:crosses val="autoZero"/>
        <c:crossBetween val="between"/>
      </c:valAx>
    </c:plotArea>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sz="1800" b="1" i="0" u="none" strike="noStrike" baseline="0">
                <a:effectLst/>
              </a:rPr>
              <a:t>Average reads for Asian</a:t>
            </a:r>
            <a:r>
              <a:rPr lang="en-US" sz="1800" b="1" i="0" u="none" strike="noStrike" baseline="0"/>
              <a:t> </a:t>
            </a:r>
            <a:endParaRPr lang="en-US"/>
          </a:p>
        </c:rich>
      </c:tx>
      <c:layout/>
      <c:overlay val="0"/>
    </c:title>
    <c:autoTitleDeleted val="0"/>
    <c:plotArea>
      <c:layout/>
      <c:barChart>
        <c:barDir val="col"/>
        <c:grouping val="clustered"/>
        <c:varyColors val="0"/>
        <c:ser>
          <c:idx val="0"/>
          <c:order val="0"/>
          <c:tx>
            <c:strRef>
              <c:f>'[surveydata-hassan.xlsx]Q1_Data_Analysis'!$C$27</c:f>
              <c:strCache>
                <c:ptCount val="1"/>
                <c:pt idx="0">
                  <c:v>Frequency</c:v>
                </c:pt>
              </c:strCache>
            </c:strRef>
          </c:tx>
          <c:invertIfNegative val="0"/>
          <c:dLbls>
            <c:spPr>
              <a:noFill/>
              <a:ln>
                <a:noFill/>
              </a:ln>
              <a:effectLst/>
            </c:spPr>
            <c:txPr>
              <a:bodyPr wrap="square" lIns="38100" tIns="19050" rIns="38100" bIns="19050" anchor="ctr">
                <a:spAutoFit/>
              </a:bodyPr>
              <a:lstStyle/>
              <a:p>
                <a:pPr>
                  <a:defRPr b="1"/>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'[surveydata-hassan.xlsx]Q1_Data_Analysis'!$B$28:$B$40</c:f>
              <c:strCache>
                <c:ptCount val="13"/>
                <c:pt idx="0">
                  <c:v>5</c:v>
                </c:pt>
                <c:pt idx="1">
                  <c:v>10</c:v>
                </c:pt>
                <c:pt idx="2">
                  <c:v>15</c:v>
                </c:pt>
                <c:pt idx="3">
                  <c:v>20</c:v>
                </c:pt>
                <c:pt idx="4">
                  <c:v>30</c:v>
                </c:pt>
                <c:pt idx="5">
                  <c:v>40</c:v>
                </c:pt>
                <c:pt idx="6">
                  <c:v>50</c:v>
                </c:pt>
                <c:pt idx="7">
                  <c:v>60</c:v>
                </c:pt>
                <c:pt idx="8">
                  <c:v>70</c:v>
                </c:pt>
                <c:pt idx="9">
                  <c:v>80</c:v>
                </c:pt>
                <c:pt idx="10">
                  <c:v>90</c:v>
                </c:pt>
                <c:pt idx="11">
                  <c:v>100</c:v>
                </c:pt>
                <c:pt idx="12">
                  <c:v>More</c:v>
                </c:pt>
              </c:strCache>
            </c:strRef>
          </c:cat>
          <c:val>
            <c:numRef>
              <c:f>'[surveydata-hassan.xlsx]Q1_Data_Analysis'!$C$28:$C$40</c:f>
              <c:numCache>
                <c:formatCode>General</c:formatCode>
                <c:ptCount val="13"/>
                <c:pt idx="0">
                  <c:v>103.0</c:v>
                </c:pt>
                <c:pt idx="1">
                  <c:v>58.0</c:v>
                </c:pt>
                <c:pt idx="2">
                  <c:v>29.0</c:v>
                </c:pt>
                <c:pt idx="3">
                  <c:v>21.0</c:v>
                </c:pt>
                <c:pt idx="4">
                  <c:v>18.0</c:v>
                </c:pt>
                <c:pt idx="5">
                  <c:v>5.0</c:v>
                </c:pt>
                <c:pt idx="6">
                  <c:v>6.0</c:v>
                </c:pt>
                <c:pt idx="7">
                  <c:v>2.0</c:v>
                </c:pt>
                <c:pt idx="8">
                  <c:v>0.0</c:v>
                </c:pt>
                <c:pt idx="9">
                  <c:v>0.0</c:v>
                </c:pt>
                <c:pt idx="10">
                  <c:v>0.0</c:v>
                </c:pt>
                <c:pt idx="11">
                  <c:v>2.0</c:v>
                </c:pt>
                <c:pt idx="12">
                  <c:v>4.0</c:v>
                </c:pt>
              </c:numCache>
            </c:numRef>
          </c:val>
        </c:ser>
        <c:dLbls>
          <c:showLegendKey val="0"/>
          <c:showVal val="0"/>
          <c:showCatName val="0"/>
          <c:showSerName val="0"/>
          <c:showPercent val="0"/>
          <c:showBubbleSize val="0"/>
        </c:dLbls>
        <c:gapWidth val="0"/>
        <c:axId val="-2132527648"/>
        <c:axId val="-2140366656"/>
      </c:barChart>
      <c:catAx>
        <c:axId val="-2132527648"/>
        <c:scaling>
          <c:orientation val="minMax"/>
        </c:scaling>
        <c:delete val="0"/>
        <c:axPos val="b"/>
        <c:title>
          <c:tx>
            <c:rich>
              <a:bodyPr/>
              <a:lstStyle/>
              <a:p>
                <a:pPr>
                  <a:defRPr/>
                </a:pPr>
                <a:r>
                  <a:rPr lang="en-US"/>
                  <a:t>Average</a:t>
                </a:r>
                <a:r>
                  <a:rPr lang="en-US" baseline="0"/>
                  <a:t> Books reads</a:t>
                </a:r>
                <a:endParaRPr lang="en-US"/>
              </a:p>
            </c:rich>
          </c:tx>
          <c:layout/>
          <c:overlay val="0"/>
        </c:title>
        <c:numFmt formatCode="General" sourceLinked="1"/>
        <c:majorTickMark val="out"/>
        <c:minorTickMark val="none"/>
        <c:tickLblPos val="nextTo"/>
        <c:crossAx val="-2140366656"/>
        <c:crosses val="autoZero"/>
        <c:auto val="1"/>
        <c:lblAlgn val="ctr"/>
        <c:lblOffset val="100"/>
        <c:noMultiLvlLbl val="0"/>
      </c:catAx>
      <c:valAx>
        <c:axId val="-2140366656"/>
        <c:scaling>
          <c:orientation val="minMax"/>
        </c:scaling>
        <c:delete val="0"/>
        <c:axPos val="l"/>
        <c:title>
          <c:tx>
            <c:rich>
              <a:bodyPr/>
              <a:lstStyle/>
              <a:p>
                <a:pPr>
                  <a:defRPr/>
                </a:pPr>
                <a:r>
                  <a:rPr lang="en-US"/>
                  <a:t>Count</a:t>
                </a:r>
                <a:r>
                  <a:rPr lang="en-US" baseline="0"/>
                  <a:t> of books</a:t>
                </a:r>
                <a:endParaRPr lang="en-US"/>
              </a:p>
            </c:rich>
          </c:tx>
          <c:layout/>
          <c:overlay val="0"/>
        </c:title>
        <c:numFmt formatCode="General" sourceLinked="1"/>
        <c:majorTickMark val="out"/>
        <c:minorTickMark val="none"/>
        <c:tickLblPos val="nextTo"/>
        <c:crossAx val="-2132527648"/>
        <c:crosses val="autoZero"/>
        <c:crossBetween val="between"/>
      </c:valAx>
    </c:plotArea>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sz="1800" b="1" i="0" u="none" strike="noStrike" baseline="0">
                <a:effectLst/>
              </a:rPr>
              <a:t>Average Reads for non Asian</a:t>
            </a:r>
            <a:r>
              <a:rPr lang="en-US" sz="1800" b="1" i="0" u="none" strike="noStrike" baseline="0"/>
              <a:t> </a:t>
            </a:r>
            <a:endParaRPr lang="en-US"/>
          </a:p>
        </c:rich>
      </c:tx>
      <c:layout/>
      <c:overlay val="0"/>
    </c:title>
    <c:autoTitleDeleted val="0"/>
    <c:plotArea>
      <c:layout/>
      <c:barChart>
        <c:barDir val="col"/>
        <c:grouping val="clustered"/>
        <c:varyColors val="0"/>
        <c:ser>
          <c:idx val="0"/>
          <c:order val="0"/>
          <c:tx>
            <c:strRef>
              <c:f>'[surveydata-hassan.xlsx]Q1_Data_Analysis'!$C$50</c:f>
              <c:strCache>
                <c:ptCount val="1"/>
                <c:pt idx="0">
                  <c:v>Frequency</c:v>
                </c:pt>
              </c:strCache>
            </c:strRef>
          </c:tx>
          <c:invertIfNegative val="0"/>
          <c:dLbls>
            <c:spPr>
              <a:noFill/>
              <a:ln>
                <a:noFill/>
              </a:ln>
              <a:effectLst/>
            </c:spPr>
            <c:txPr>
              <a:bodyPr wrap="square" lIns="38100" tIns="19050" rIns="38100" bIns="19050" anchor="ctr">
                <a:spAutoFit/>
              </a:bodyPr>
              <a:lstStyle/>
              <a:p>
                <a:pPr>
                  <a:defRPr b="1"/>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'[surveydata-hassan.xlsx]Q1_Data_Analysis'!$B$51:$B$63</c:f>
              <c:strCache>
                <c:ptCount val="13"/>
                <c:pt idx="0">
                  <c:v>5</c:v>
                </c:pt>
                <c:pt idx="1">
                  <c:v>10</c:v>
                </c:pt>
                <c:pt idx="2">
                  <c:v>15</c:v>
                </c:pt>
                <c:pt idx="3">
                  <c:v>20</c:v>
                </c:pt>
                <c:pt idx="4">
                  <c:v>30</c:v>
                </c:pt>
                <c:pt idx="5">
                  <c:v>40</c:v>
                </c:pt>
                <c:pt idx="6">
                  <c:v>50</c:v>
                </c:pt>
                <c:pt idx="7">
                  <c:v>60</c:v>
                </c:pt>
                <c:pt idx="8">
                  <c:v>70</c:v>
                </c:pt>
                <c:pt idx="9">
                  <c:v>80</c:v>
                </c:pt>
                <c:pt idx="10">
                  <c:v>90</c:v>
                </c:pt>
                <c:pt idx="11">
                  <c:v>100</c:v>
                </c:pt>
                <c:pt idx="12">
                  <c:v>More</c:v>
                </c:pt>
              </c:strCache>
            </c:strRef>
          </c:cat>
          <c:val>
            <c:numRef>
              <c:f>'[surveydata-hassan.xlsx]Q1_Data_Analysis'!$C$51:$C$63</c:f>
              <c:numCache>
                <c:formatCode>General</c:formatCode>
                <c:ptCount val="13"/>
                <c:pt idx="0">
                  <c:v>191.0</c:v>
                </c:pt>
                <c:pt idx="1">
                  <c:v>98.0</c:v>
                </c:pt>
                <c:pt idx="2">
                  <c:v>62.0</c:v>
                </c:pt>
                <c:pt idx="3">
                  <c:v>37.0</c:v>
                </c:pt>
                <c:pt idx="4">
                  <c:v>35.0</c:v>
                </c:pt>
                <c:pt idx="5">
                  <c:v>4.0</c:v>
                </c:pt>
                <c:pt idx="6">
                  <c:v>11.0</c:v>
                </c:pt>
                <c:pt idx="7">
                  <c:v>3.0</c:v>
                </c:pt>
                <c:pt idx="8">
                  <c:v>0.0</c:v>
                </c:pt>
                <c:pt idx="9">
                  <c:v>1.0</c:v>
                </c:pt>
                <c:pt idx="10">
                  <c:v>0.0</c:v>
                </c:pt>
                <c:pt idx="11">
                  <c:v>3.0</c:v>
                </c:pt>
                <c:pt idx="12">
                  <c:v>2.0</c:v>
                </c:pt>
              </c:numCache>
            </c:numRef>
          </c:val>
        </c:ser>
        <c:dLbls>
          <c:showLegendKey val="0"/>
          <c:showVal val="0"/>
          <c:showCatName val="0"/>
          <c:showSerName val="0"/>
          <c:showPercent val="0"/>
          <c:showBubbleSize val="0"/>
        </c:dLbls>
        <c:gapWidth val="0"/>
        <c:axId val="2130165600"/>
        <c:axId val="-2132562864"/>
      </c:barChart>
      <c:catAx>
        <c:axId val="2130165600"/>
        <c:scaling>
          <c:orientation val="minMax"/>
        </c:scaling>
        <c:delete val="0"/>
        <c:axPos val="b"/>
        <c:title>
          <c:tx>
            <c:rich>
              <a:bodyPr/>
              <a:lstStyle/>
              <a:p>
                <a:pPr>
                  <a:defRPr/>
                </a:pPr>
                <a:r>
                  <a:rPr lang="en-US"/>
                  <a:t>Average Books reads</a:t>
                </a:r>
              </a:p>
            </c:rich>
          </c:tx>
          <c:layout/>
          <c:overlay val="0"/>
        </c:title>
        <c:numFmt formatCode="General" sourceLinked="1"/>
        <c:majorTickMark val="out"/>
        <c:minorTickMark val="none"/>
        <c:tickLblPos val="nextTo"/>
        <c:crossAx val="-2132562864"/>
        <c:crosses val="autoZero"/>
        <c:auto val="1"/>
        <c:lblAlgn val="ctr"/>
        <c:lblOffset val="100"/>
        <c:noMultiLvlLbl val="0"/>
      </c:catAx>
      <c:valAx>
        <c:axId val="-2132562864"/>
        <c:scaling>
          <c:orientation val="minMax"/>
        </c:scaling>
        <c:delete val="0"/>
        <c:axPos val="l"/>
        <c:title>
          <c:tx>
            <c:rich>
              <a:bodyPr/>
              <a:lstStyle/>
              <a:p>
                <a:pPr>
                  <a:defRPr/>
                </a:pPr>
                <a:r>
                  <a:rPr lang="en-US"/>
                  <a:t>Count of books</a:t>
                </a:r>
              </a:p>
            </c:rich>
          </c:tx>
          <c:layout/>
          <c:overlay val="0"/>
        </c:title>
        <c:numFmt formatCode="General" sourceLinked="1"/>
        <c:majorTickMark val="out"/>
        <c:minorTickMark val="none"/>
        <c:tickLblPos val="nextTo"/>
        <c:crossAx val="2130165600"/>
        <c:crosses val="autoZero"/>
        <c:crossBetween val="between"/>
      </c:valAx>
    </c:plotArea>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a:t>Average Book</a:t>
            </a:r>
            <a:r>
              <a:rPr lang="en-US" sz="1600" b="1" baseline="0"/>
              <a:t> Reads per Year by Country</a:t>
            </a:r>
            <a:endParaRPr lang="en-US" sz="1600" b="1"/>
          </a:p>
        </c:rich>
      </c:tx>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Q2_Data_Source!$B$3</c:f>
              <c:strCache>
                <c:ptCount val="1"/>
                <c:pt idx="0">
                  <c:v>Average of avg_reading_listening_book_per_year</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Q2_Data_Source!$A$4:$A$15</c:f>
              <c:strCache>
                <c:ptCount val="12"/>
                <c:pt idx="0">
                  <c:v>Canada</c:v>
                </c:pt>
                <c:pt idx="1">
                  <c:v>Argentina</c:v>
                </c:pt>
                <c:pt idx="2">
                  <c:v>Spain</c:v>
                </c:pt>
                <c:pt idx="3">
                  <c:v>France</c:v>
                </c:pt>
                <c:pt idx="4">
                  <c:v>Mexico</c:v>
                </c:pt>
                <c:pt idx="5">
                  <c:v>Singapore</c:v>
                </c:pt>
                <c:pt idx="6">
                  <c:v>China</c:v>
                </c:pt>
                <c:pt idx="7">
                  <c:v>Russia</c:v>
                </c:pt>
                <c:pt idx="8">
                  <c:v>UK</c:v>
                </c:pt>
                <c:pt idx="9">
                  <c:v>US</c:v>
                </c:pt>
                <c:pt idx="10">
                  <c:v>Japan</c:v>
                </c:pt>
                <c:pt idx="11">
                  <c:v>India</c:v>
                </c:pt>
              </c:strCache>
            </c:strRef>
          </c:cat>
          <c:val>
            <c:numRef>
              <c:f>Q2_Data_Source!$B$4:$B$15</c:f>
              <c:numCache>
                <c:formatCode>0</c:formatCode>
                <c:ptCount val="12"/>
                <c:pt idx="0">
                  <c:v>9.25</c:v>
                </c:pt>
                <c:pt idx="1">
                  <c:v>10.0277777777778</c:v>
                </c:pt>
                <c:pt idx="2">
                  <c:v>10.51724137931035</c:v>
                </c:pt>
                <c:pt idx="3">
                  <c:v>11.22058823529412</c:v>
                </c:pt>
                <c:pt idx="4">
                  <c:v>11.52941176470588</c:v>
                </c:pt>
                <c:pt idx="5">
                  <c:v>11.85245901639345</c:v>
                </c:pt>
                <c:pt idx="6">
                  <c:v>11.86567164179104</c:v>
                </c:pt>
                <c:pt idx="7">
                  <c:v>12.97101449275362</c:v>
                </c:pt>
                <c:pt idx="8">
                  <c:v>14.41379310344828</c:v>
                </c:pt>
                <c:pt idx="9">
                  <c:v>15.74626865671642</c:v>
                </c:pt>
                <c:pt idx="10">
                  <c:v>15.83870967741935</c:v>
                </c:pt>
                <c:pt idx="11">
                  <c:v>27.26315789473684</c:v>
                </c:pt>
              </c:numCache>
            </c:numRef>
          </c:val>
        </c:ser>
        <c:dLbls>
          <c:dLblPos val="outEnd"/>
          <c:showLegendKey val="0"/>
          <c:showVal val="1"/>
          <c:showCatName val="0"/>
          <c:showSerName val="0"/>
          <c:showPercent val="0"/>
          <c:showBubbleSize val="0"/>
        </c:dLbls>
        <c:gapWidth val="182"/>
        <c:axId val="-2132336448"/>
        <c:axId val="-2132660048"/>
      </c:barChart>
      <c:catAx>
        <c:axId val="-2132336448"/>
        <c:scaling>
          <c:orientation val="minMax"/>
        </c:scaling>
        <c:delete val="0"/>
        <c:axPos val="l"/>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Country</a:t>
                </a:r>
              </a:p>
            </c:rich>
          </c:tx>
          <c:layout/>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2132660048"/>
        <c:crosses val="autoZero"/>
        <c:auto val="1"/>
        <c:lblAlgn val="ctr"/>
        <c:lblOffset val="100"/>
        <c:noMultiLvlLbl val="0"/>
      </c:catAx>
      <c:valAx>
        <c:axId val="-213266004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Average book read</a:t>
                </a:r>
                <a:r>
                  <a:rPr lang="en-US" b="1" baseline="0"/>
                  <a:t> or listen to</a:t>
                </a:r>
                <a:endParaRPr lang="en-US" b="1"/>
              </a:p>
            </c:rich>
          </c:tx>
          <c:layout/>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323364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[surveydata-hassan.xlsx]Q3_Data_Analysis!PivotTable2</c:name>
    <c:fmtId val="46"/>
  </c:pivotSource>
  <c:chart>
    <c:title>
      <c:tx>
        <c:rich>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r>
              <a:rPr lang="en-US" b="1"/>
              <a:t>How did people</a:t>
            </a:r>
            <a:r>
              <a:rPr lang="en-US" b="1" baseline="0"/>
              <a:t> hear about Udacity?</a:t>
            </a:r>
            <a:endParaRPr lang="en-US" b="1"/>
          </a:p>
        </c:rich>
      </c:tx>
      <c:overlay val="0"/>
      <c:spPr>
        <a:noFill/>
        <a:ln>
          <a:noFill/>
        </a:ln>
        <a:effectLst/>
      </c:spPr>
      <c:txPr>
        <a:bodyPr rot="0" spcFirstLastPara="1" vertOverflow="ellipsis" vert="horz" wrap="square" anchor="ctr" anchorCtr="1"/>
        <a:lstStyle/>
        <a:p>
          <a:pPr>
            <a:defRPr sz="14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pivotFmt>
      <c:pivotFmt>
        <c:idx val="2"/>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19050">
            <a:solidFill>
              <a:schemeClr val="lt1"/>
            </a:solidFill>
          </a:ln>
          <a:effectLst/>
        </c:spPr>
        <c:marker>
          <c:symbol val="none"/>
        </c:marker>
        <c:dLbl>
          <c:idx val="0"/>
          <c:spPr>
            <a:no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w="19050">
            <a:solidFill>
              <a:schemeClr val="lt1"/>
            </a:solidFill>
          </a:ln>
          <a:effectLst/>
        </c:spPr>
        <c:marker>
          <c:symbol val="none"/>
        </c:marker>
        <c:dLbl>
          <c:idx val="0"/>
          <c:spPr>
            <a:no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Q3_Data_Analysis!$B$3</c:f>
              <c:strCache>
                <c:ptCount val="1"/>
                <c:pt idx="0">
                  <c:v>Total</c:v>
                </c:pt>
              </c:strCache>
            </c:strRef>
          </c:tx>
          <c:spPr>
            <a:solidFill>
              <a:schemeClr val="accent1"/>
            </a:solidFill>
            <a:ln w="19050">
              <a:solidFill>
                <a:schemeClr val="lt1"/>
              </a:solidFill>
            </a:ln>
            <a:effectLst/>
          </c:spPr>
          <c:invertIfNegative val="0"/>
          <c:dLbls>
            <c:spPr>
              <a:no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Q3_Data_Analysis!$A$4:$A$10</c:f>
              <c:strCache>
                <c:ptCount val="6"/>
                <c:pt idx="0">
                  <c:v>Billboard</c:v>
                </c:pt>
                <c:pt idx="1">
                  <c:v>LinkedIn</c:v>
                </c:pt>
                <c:pt idx="2">
                  <c:v>Twitter</c:v>
                </c:pt>
                <c:pt idx="3">
                  <c:v>Facebook</c:v>
                </c:pt>
                <c:pt idx="4">
                  <c:v>Friend / word of mouth</c:v>
                </c:pt>
                <c:pt idx="5">
                  <c:v>Google</c:v>
                </c:pt>
              </c:strCache>
            </c:strRef>
          </c:cat>
          <c:val>
            <c:numRef>
              <c:f>Q3_Data_Analysis!$B$4:$B$10</c:f>
              <c:numCache>
                <c:formatCode>General</c:formatCode>
                <c:ptCount val="6"/>
                <c:pt idx="0">
                  <c:v>2.0</c:v>
                </c:pt>
                <c:pt idx="1">
                  <c:v>11.0</c:v>
                </c:pt>
                <c:pt idx="2">
                  <c:v>16.0</c:v>
                </c:pt>
                <c:pt idx="3">
                  <c:v>26.0</c:v>
                </c:pt>
                <c:pt idx="4">
                  <c:v>147.0</c:v>
                </c:pt>
                <c:pt idx="5">
                  <c:v>446.0</c:v>
                </c:pt>
              </c:numCache>
            </c:numRef>
          </c:val>
        </c:ser>
        <c:dLbls>
          <c:dLblPos val="outEnd"/>
          <c:showLegendKey val="0"/>
          <c:showVal val="1"/>
          <c:showCatName val="0"/>
          <c:showSerName val="0"/>
          <c:showPercent val="0"/>
          <c:showBubbleSize val="0"/>
        </c:dLbls>
        <c:gapWidth val="0"/>
        <c:overlap val="3"/>
        <c:axId val="2102537648"/>
        <c:axId val="2097483408"/>
      </c:barChart>
      <c:valAx>
        <c:axId val="209748340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The</a:t>
                </a:r>
                <a:r>
                  <a:rPr lang="en-US" b="1" baseline="0"/>
                  <a:t> percentage of the total </a:t>
                </a:r>
                <a:endParaRPr lang="en-US" b="1"/>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2537648"/>
        <c:crosses val="autoZero"/>
        <c:crossBetween val="between"/>
      </c:valAx>
      <c:catAx>
        <c:axId val="2102537648"/>
        <c:scaling>
          <c:orientation val="minMax"/>
        </c:scaling>
        <c:delete val="0"/>
        <c:axPos val="l"/>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How</a:t>
                </a:r>
                <a:r>
                  <a:rPr lang="en-US" b="1" baseline="0"/>
                  <a:t> do you hear about Udacity?</a:t>
                </a:r>
                <a:endParaRPr lang="en-US" b="1"/>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97483408"/>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[surveydata-hassan.xlsx]Q3_Data_Analysis!PivotTable14</c:name>
    <c:fmtId val="30"/>
  </c:pivotSource>
  <c:chart>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
        <c:idx val="3"/>
        <c:spPr>
          <a:solidFill>
            <a:schemeClr val="accent1"/>
          </a:solidFill>
          <a:ln>
            <a:noFill/>
          </a:ln>
          <a:effectLst/>
        </c:spPr>
        <c:marker>
          <c:symbol val="none"/>
        </c:marker>
      </c:pivotFmt>
      <c:pivotFmt>
        <c:idx val="4"/>
        <c:spPr>
          <a:solidFill>
            <a:schemeClr val="accent1"/>
          </a:solidFill>
          <a:ln>
            <a:noFill/>
          </a:ln>
          <a:effectLst/>
        </c:spPr>
        <c:marker>
          <c:symbol val="none"/>
        </c:marker>
      </c:pivotFmt>
      <c:pivotFmt>
        <c:idx val="5"/>
        <c:spPr>
          <a:solidFill>
            <a:schemeClr val="accent1"/>
          </a:solidFill>
          <a:ln>
            <a:noFill/>
          </a:ln>
          <a:effectLst/>
        </c:spPr>
        <c:marker>
          <c:symbol val="none"/>
        </c:marker>
      </c:pivotFmt>
      <c:pivotFmt>
        <c:idx val="6"/>
        <c:spPr>
          <a:solidFill>
            <a:schemeClr val="accent1"/>
          </a:solidFill>
          <a:ln>
            <a:noFill/>
          </a:ln>
          <a:effectLst/>
        </c:spPr>
        <c:marker>
          <c:symbol val="none"/>
        </c:marker>
      </c:pivotFmt>
      <c:pivotFmt>
        <c:idx val="7"/>
        <c:spPr>
          <a:solidFill>
            <a:schemeClr val="accent1"/>
          </a:solidFill>
          <a:ln>
            <a:noFill/>
          </a:ln>
          <a:effectLst/>
        </c:spPr>
        <c:marker>
          <c:symbol val="none"/>
        </c:marker>
      </c:pivotFmt>
      <c:pivotFmt>
        <c:idx val="8"/>
        <c:spPr>
          <a:solidFill>
            <a:schemeClr val="accent1"/>
          </a:solidFill>
          <a:ln>
            <a:noFill/>
          </a:ln>
          <a:effectLst/>
        </c:spPr>
        <c:marker>
          <c:symbol val="none"/>
        </c:marker>
      </c:pivotFmt>
      <c:pivotFmt>
        <c:idx val="9"/>
        <c:spPr>
          <a:solidFill>
            <a:schemeClr val="accent1"/>
          </a:solidFill>
          <a:ln>
            <a:noFill/>
          </a:ln>
          <a:effectLst/>
        </c:spPr>
        <c:marker>
          <c:symbol val="none"/>
        </c:marker>
      </c:pivotFmt>
      <c:pivotFmt>
        <c:idx val="10"/>
        <c:spPr>
          <a:solidFill>
            <a:schemeClr val="accent1"/>
          </a:solidFill>
          <a:ln>
            <a:noFill/>
          </a:ln>
          <a:effectLst/>
        </c:spPr>
        <c:marker>
          <c:symbol val="none"/>
        </c:marker>
      </c:pivotFmt>
      <c:pivotFmt>
        <c:idx val="11"/>
        <c:spPr>
          <a:solidFill>
            <a:schemeClr val="accent1"/>
          </a:solidFill>
          <a:ln>
            <a:noFill/>
          </a:ln>
          <a:effectLst/>
        </c:spPr>
        <c:marker>
          <c:symbol val="none"/>
        </c:marker>
      </c:pivotFmt>
      <c:pivotFmt>
        <c:idx val="12"/>
        <c:spPr>
          <a:solidFill>
            <a:schemeClr val="accent1"/>
          </a:solidFill>
          <a:ln>
            <a:noFill/>
          </a:ln>
          <a:effectLst/>
        </c:spPr>
        <c:marker>
          <c:symbol val="none"/>
        </c:marker>
      </c:pivotFmt>
      <c:pivotFmt>
        <c:idx val="13"/>
        <c:spPr>
          <a:solidFill>
            <a:schemeClr val="accent1"/>
          </a:solidFill>
          <a:ln>
            <a:noFill/>
          </a:ln>
          <a:effectLst/>
        </c:spPr>
        <c:marker>
          <c:symbol val="none"/>
        </c:marker>
      </c:pivotFmt>
      <c:pivotFmt>
        <c:idx val="14"/>
        <c:spPr>
          <a:solidFill>
            <a:schemeClr val="accent1"/>
          </a:solidFill>
          <a:ln>
            <a:noFill/>
          </a:ln>
          <a:effectLst/>
        </c:spPr>
        <c:marker>
          <c:symbol val="none"/>
        </c:marker>
      </c:pivotFmt>
      <c:pivotFmt>
        <c:idx val="15"/>
        <c:spPr>
          <a:solidFill>
            <a:schemeClr val="accent1"/>
          </a:solidFill>
          <a:ln>
            <a:noFill/>
          </a:ln>
          <a:effectLst/>
        </c:spPr>
        <c:marker>
          <c:symbol val="none"/>
        </c:marker>
      </c:pivotFmt>
      <c:pivotFmt>
        <c:idx val="16"/>
        <c:spPr>
          <a:solidFill>
            <a:schemeClr val="accent1"/>
          </a:solidFill>
          <a:ln>
            <a:noFill/>
          </a:ln>
          <a:effectLst/>
        </c:spPr>
        <c:marker>
          <c:symbol val="none"/>
        </c:marker>
      </c:pivotFmt>
      <c:pivotFmt>
        <c:idx val="17"/>
        <c:spPr>
          <a:solidFill>
            <a:schemeClr val="accent1"/>
          </a:solidFill>
          <a:ln>
            <a:noFill/>
          </a:ln>
          <a:effectLst/>
        </c:spPr>
        <c:marker>
          <c:symbol val="none"/>
        </c:marker>
      </c:pivotFmt>
    </c:pivotFmts>
    <c:plotArea>
      <c:layout/>
      <c:barChart>
        <c:barDir val="bar"/>
        <c:grouping val="stacked"/>
        <c:varyColors val="0"/>
        <c:ser>
          <c:idx val="0"/>
          <c:order val="0"/>
          <c:tx>
            <c:strRef>
              <c:f>Q3_Data_Analysis!$B$31:$B$32</c:f>
              <c:strCache>
                <c:ptCount val="1"/>
                <c:pt idx="0">
                  <c:v>Billboard</c:v>
                </c:pt>
              </c:strCache>
            </c:strRef>
          </c:tx>
          <c:spPr>
            <a:solidFill>
              <a:schemeClr val="accent1"/>
            </a:solidFill>
            <a:ln>
              <a:noFill/>
            </a:ln>
            <a:effectLst/>
          </c:spPr>
          <c:invertIfNegative val="0"/>
          <c:cat>
            <c:strRef>
              <c:f>Q3_Data_Analysis!$A$33:$A$45</c:f>
              <c:strCache>
                <c:ptCount val="12"/>
                <c:pt idx="0">
                  <c:v>Argentina</c:v>
                </c:pt>
                <c:pt idx="1">
                  <c:v>Canada</c:v>
                </c:pt>
                <c:pt idx="2">
                  <c:v>China</c:v>
                </c:pt>
                <c:pt idx="3">
                  <c:v>France</c:v>
                </c:pt>
                <c:pt idx="4">
                  <c:v>India</c:v>
                </c:pt>
                <c:pt idx="5">
                  <c:v>Japan</c:v>
                </c:pt>
                <c:pt idx="6">
                  <c:v>Mexico</c:v>
                </c:pt>
                <c:pt idx="7">
                  <c:v>Russia</c:v>
                </c:pt>
                <c:pt idx="8">
                  <c:v>Singapore</c:v>
                </c:pt>
                <c:pt idx="9">
                  <c:v>Spain</c:v>
                </c:pt>
                <c:pt idx="10">
                  <c:v>UK</c:v>
                </c:pt>
                <c:pt idx="11">
                  <c:v>US</c:v>
                </c:pt>
              </c:strCache>
            </c:strRef>
          </c:cat>
          <c:val>
            <c:numRef>
              <c:f>Q3_Data_Analysis!$B$33:$B$45</c:f>
              <c:numCache>
                <c:formatCode>General</c:formatCode>
                <c:ptCount val="12"/>
                <c:pt idx="2">
                  <c:v>1.0</c:v>
                </c:pt>
                <c:pt idx="11">
                  <c:v>1.0</c:v>
                </c:pt>
              </c:numCache>
            </c:numRef>
          </c:val>
        </c:ser>
        <c:ser>
          <c:idx val="1"/>
          <c:order val="1"/>
          <c:tx>
            <c:strRef>
              <c:f>Q3_Data_Analysis!$C$31:$C$32</c:f>
              <c:strCache>
                <c:ptCount val="1"/>
                <c:pt idx="0">
                  <c:v>Facebook</c:v>
                </c:pt>
              </c:strCache>
            </c:strRef>
          </c:tx>
          <c:spPr>
            <a:solidFill>
              <a:schemeClr val="accent2"/>
            </a:solidFill>
            <a:ln>
              <a:noFill/>
            </a:ln>
            <a:effectLst/>
          </c:spPr>
          <c:invertIfNegative val="0"/>
          <c:cat>
            <c:strRef>
              <c:f>Q3_Data_Analysis!$A$33:$A$45</c:f>
              <c:strCache>
                <c:ptCount val="12"/>
                <c:pt idx="0">
                  <c:v>Argentina</c:v>
                </c:pt>
                <c:pt idx="1">
                  <c:v>Canada</c:v>
                </c:pt>
                <c:pt idx="2">
                  <c:v>China</c:v>
                </c:pt>
                <c:pt idx="3">
                  <c:v>France</c:v>
                </c:pt>
                <c:pt idx="4">
                  <c:v>India</c:v>
                </c:pt>
                <c:pt idx="5">
                  <c:v>Japan</c:v>
                </c:pt>
                <c:pt idx="6">
                  <c:v>Mexico</c:v>
                </c:pt>
                <c:pt idx="7">
                  <c:v>Russia</c:v>
                </c:pt>
                <c:pt idx="8">
                  <c:v>Singapore</c:v>
                </c:pt>
                <c:pt idx="9">
                  <c:v>Spain</c:v>
                </c:pt>
                <c:pt idx="10">
                  <c:v>UK</c:v>
                </c:pt>
                <c:pt idx="11">
                  <c:v>US</c:v>
                </c:pt>
              </c:strCache>
            </c:strRef>
          </c:cat>
          <c:val>
            <c:numRef>
              <c:f>Q3_Data_Analysis!$C$33:$C$45</c:f>
              <c:numCache>
                <c:formatCode>General</c:formatCode>
                <c:ptCount val="12"/>
                <c:pt idx="0">
                  <c:v>4.0</c:v>
                </c:pt>
                <c:pt idx="1">
                  <c:v>2.0</c:v>
                </c:pt>
                <c:pt idx="2">
                  <c:v>6.0</c:v>
                </c:pt>
                <c:pt idx="3">
                  <c:v>2.0</c:v>
                </c:pt>
                <c:pt idx="5">
                  <c:v>2.0</c:v>
                </c:pt>
                <c:pt idx="7">
                  <c:v>1.0</c:v>
                </c:pt>
                <c:pt idx="8">
                  <c:v>3.0</c:v>
                </c:pt>
                <c:pt idx="9">
                  <c:v>3.0</c:v>
                </c:pt>
                <c:pt idx="11">
                  <c:v>3.0</c:v>
                </c:pt>
              </c:numCache>
            </c:numRef>
          </c:val>
        </c:ser>
        <c:ser>
          <c:idx val="2"/>
          <c:order val="2"/>
          <c:tx>
            <c:strRef>
              <c:f>Q3_Data_Analysis!$D$31:$D$32</c:f>
              <c:strCache>
                <c:ptCount val="1"/>
                <c:pt idx="0">
                  <c:v>Friend / word of mouth</c:v>
                </c:pt>
              </c:strCache>
            </c:strRef>
          </c:tx>
          <c:spPr>
            <a:solidFill>
              <a:schemeClr val="accent3"/>
            </a:solidFill>
            <a:ln>
              <a:noFill/>
            </a:ln>
            <a:effectLst/>
          </c:spPr>
          <c:invertIfNegative val="0"/>
          <c:cat>
            <c:strRef>
              <c:f>Q3_Data_Analysis!$A$33:$A$45</c:f>
              <c:strCache>
                <c:ptCount val="12"/>
                <c:pt idx="0">
                  <c:v>Argentina</c:v>
                </c:pt>
                <c:pt idx="1">
                  <c:v>Canada</c:v>
                </c:pt>
                <c:pt idx="2">
                  <c:v>China</c:v>
                </c:pt>
                <c:pt idx="3">
                  <c:v>France</c:v>
                </c:pt>
                <c:pt idx="4">
                  <c:v>India</c:v>
                </c:pt>
                <c:pt idx="5">
                  <c:v>Japan</c:v>
                </c:pt>
                <c:pt idx="6">
                  <c:v>Mexico</c:v>
                </c:pt>
                <c:pt idx="7">
                  <c:v>Russia</c:v>
                </c:pt>
                <c:pt idx="8">
                  <c:v>Singapore</c:v>
                </c:pt>
                <c:pt idx="9">
                  <c:v>Spain</c:v>
                </c:pt>
                <c:pt idx="10">
                  <c:v>UK</c:v>
                </c:pt>
                <c:pt idx="11">
                  <c:v>US</c:v>
                </c:pt>
              </c:strCache>
            </c:strRef>
          </c:cat>
          <c:val>
            <c:numRef>
              <c:f>Q3_Data_Analysis!$D$33:$D$45</c:f>
              <c:numCache>
                <c:formatCode>General</c:formatCode>
                <c:ptCount val="12"/>
                <c:pt idx="0">
                  <c:v>9.0</c:v>
                </c:pt>
                <c:pt idx="1">
                  <c:v>7.0</c:v>
                </c:pt>
                <c:pt idx="2">
                  <c:v>9.0</c:v>
                </c:pt>
                <c:pt idx="3">
                  <c:v>16.0</c:v>
                </c:pt>
                <c:pt idx="4">
                  <c:v>11.0</c:v>
                </c:pt>
                <c:pt idx="5">
                  <c:v>9.0</c:v>
                </c:pt>
                <c:pt idx="6">
                  <c:v>13.0</c:v>
                </c:pt>
                <c:pt idx="7">
                  <c:v>15.0</c:v>
                </c:pt>
                <c:pt idx="8">
                  <c:v>15.0</c:v>
                </c:pt>
                <c:pt idx="9">
                  <c:v>13.0</c:v>
                </c:pt>
                <c:pt idx="10">
                  <c:v>19.0</c:v>
                </c:pt>
                <c:pt idx="11">
                  <c:v>11.0</c:v>
                </c:pt>
              </c:numCache>
            </c:numRef>
          </c:val>
        </c:ser>
        <c:ser>
          <c:idx val="3"/>
          <c:order val="3"/>
          <c:tx>
            <c:strRef>
              <c:f>Q3_Data_Analysis!$E$31:$E$32</c:f>
              <c:strCache>
                <c:ptCount val="1"/>
                <c:pt idx="0">
                  <c:v>Google</c:v>
                </c:pt>
              </c:strCache>
            </c:strRef>
          </c:tx>
          <c:spPr>
            <a:solidFill>
              <a:schemeClr val="accent4"/>
            </a:solidFill>
            <a:ln>
              <a:noFill/>
            </a:ln>
            <a:effectLst/>
          </c:spPr>
          <c:invertIfNegative val="0"/>
          <c:cat>
            <c:strRef>
              <c:f>Q3_Data_Analysis!$A$33:$A$45</c:f>
              <c:strCache>
                <c:ptCount val="12"/>
                <c:pt idx="0">
                  <c:v>Argentina</c:v>
                </c:pt>
                <c:pt idx="1">
                  <c:v>Canada</c:v>
                </c:pt>
                <c:pt idx="2">
                  <c:v>China</c:v>
                </c:pt>
                <c:pt idx="3">
                  <c:v>France</c:v>
                </c:pt>
                <c:pt idx="4">
                  <c:v>India</c:v>
                </c:pt>
                <c:pt idx="5">
                  <c:v>Japan</c:v>
                </c:pt>
                <c:pt idx="6">
                  <c:v>Mexico</c:v>
                </c:pt>
                <c:pt idx="7">
                  <c:v>Russia</c:v>
                </c:pt>
                <c:pt idx="8">
                  <c:v>Singapore</c:v>
                </c:pt>
                <c:pt idx="9">
                  <c:v>Spain</c:v>
                </c:pt>
                <c:pt idx="10">
                  <c:v>UK</c:v>
                </c:pt>
                <c:pt idx="11">
                  <c:v>US</c:v>
                </c:pt>
              </c:strCache>
            </c:strRef>
          </c:cat>
          <c:val>
            <c:numRef>
              <c:f>Q3_Data_Analysis!$E$33:$E$45</c:f>
              <c:numCache>
                <c:formatCode>General</c:formatCode>
                <c:ptCount val="12"/>
                <c:pt idx="0">
                  <c:v>46.0</c:v>
                </c:pt>
                <c:pt idx="1">
                  <c:v>27.0</c:v>
                </c:pt>
                <c:pt idx="2">
                  <c:v>36.0</c:v>
                </c:pt>
                <c:pt idx="3">
                  <c:v>32.0</c:v>
                </c:pt>
                <c:pt idx="4">
                  <c:v>36.0</c:v>
                </c:pt>
                <c:pt idx="5">
                  <c:v>43.0</c:v>
                </c:pt>
                <c:pt idx="6">
                  <c:v>41.0</c:v>
                </c:pt>
                <c:pt idx="7">
                  <c:v>46.0</c:v>
                </c:pt>
                <c:pt idx="8">
                  <c:v>35.0</c:v>
                </c:pt>
                <c:pt idx="9">
                  <c:v>36.0</c:v>
                </c:pt>
                <c:pt idx="10">
                  <c:v>28.0</c:v>
                </c:pt>
                <c:pt idx="11">
                  <c:v>40.0</c:v>
                </c:pt>
              </c:numCache>
            </c:numRef>
          </c:val>
        </c:ser>
        <c:ser>
          <c:idx val="4"/>
          <c:order val="4"/>
          <c:tx>
            <c:strRef>
              <c:f>Q3_Data_Analysis!$F$31:$F$32</c:f>
              <c:strCache>
                <c:ptCount val="1"/>
                <c:pt idx="0">
                  <c:v>LinkedIn</c:v>
                </c:pt>
              </c:strCache>
            </c:strRef>
          </c:tx>
          <c:spPr>
            <a:solidFill>
              <a:schemeClr val="accent5"/>
            </a:solidFill>
            <a:ln>
              <a:noFill/>
            </a:ln>
            <a:effectLst/>
          </c:spPr>
          <c:invertIfNegative val="0"/>
          <c:cat>
            <c:strRef>
              <c:f>Q3_Data_Analysis!$A$33:$A$45</c:f>
              <c:strCache>
                <c:ptCount val="12"/>
                <c:pt idx="0">
                  <c:v>Argentina</c:v>
                </c:pt>
                <c:pt idx="1">
                  <c:v>Canada</c:v>
                </c:pt>
                <c:pt idx="2">
                  <c:v>China</c:v>
                </c:pt>
                <c:pt idx="3">
                  <c:v>France</c:v>
                </c:pt>
                <c:pt idx="4">
                  <c:v>India</c:v>
                </c:pt>
                <c:pt idx="5">
                  <c:v>Japan</c:v>
                </c:pt>
                <c:pt idx="6">
                  <c:v>Mexico</c:v>
                </c:pt>
                <c:pt idx="7">
                  <c:v>Russia</c:v>
                </c:pt>
                <c:pt idx="8">
                  <c:v>Singapore</c:v>
                </c:pt>
                <c:pt idx="9">
                  <c:v>Spain</c:v>
                </c:pt>
                <c:pt idx="10">
                  <c:v>UK</c:v>
                </c:pt>
                <c:pt idx="11">
                  <c:v>US</c:v>
                </c:pt>
              </c:strCache>
            </c:strRef>
          </c:cat>
          <c:val>
            <c:numRef>
              <c:f>Q3_Data_Analysis!$F$33:$F$45</c:f>
              <c:numCache>
                <c:formatCode>General</c:formatCode>
                <c:ptCount val="12"/>
                <c:pt idx="0">
                  <c:v>1.0</c:v>
                </c:pt>
                <c:pt idx="1">
                  <c:v>1.0</c:v>
                </c:pt>
                <c:pt idx="2">
                  <c:v>1.0</c:v>
                </c:pt>
                <c:pt idx="3">
                  <c:v>1.0</c:v>
                </c:pt>
                <c:pt idx="6">
                  <c:v>2.0</c:v>
                </c:pt>
                <c:pt idx="8">
                  <c:v>1.0</c:v>
                </c:pt>
                <c:pt idx="10">
                  <c:v>2.0</c:v>
                </c:pt>
                <c:pt idx="11">
                  <c:v>2.0</c:v>
                </c:pt>
              </c:numCache>
            </c:numRef>
          </c:val>
        </c:ser>
        <c:ser>
          <c:idx val="5"/>
          <c:order val="5"/>
          <c:tx>
            <c:strRef>
              <c:f>Q3_Data_Analysis!$G$31:$G$32</c:f>
              <c:strCache>
                <c:ptCount val="1"/>
                <c:pt idx="0">
                  <c:v>Twitter</c:v>
                </c:pt>
              </c:strCache>
            </c:strRef>
          </c:tx>
          <c:spPr>
            <a:solidFill>
              <a:schemeClr val="accent6"/>
            </a:solidFill>
            <a:ln>
              <a:noFill/>
            </a:ln>
            <a:effectLst/>
          </c:spPr>
          <c:invertIfNegative val="0"/>
          <c:cat>
            <c:strRef>
              <c:f>Q3_Data_Analysis!$A$33:$A$45</c:f>
              <c:strCache>
                <c:ptCount val="12"/>
                <c:pt idx="0">
                  <c:v>Argentina</c:v>
                </c:pt>
                <c:pt idx="1">
                  <c:v>Canada</c:v>
                </c:pt>
                <c:pt idx="2">
                  <c:v>China</c:v>
                </c:pt>
                <c:pt idx="3">
                  <c:v>France</c:v>
                </c:pt>
                <c:pt idx="4">
                  <c:v>India</c:v>
                </c:pt>
                <c:pt idx="5">
                  <c:v>Japan</c:v>
                </c:pt>
                <c:pt idx="6">
                  <c:v>Mexico</c:v>
                </c:pt>
                <c:pt idx="7">
                  <c:v>Russia</c:v>
                </c:pt>
                <c:pt idx="8">
                  <c:v>Singapore</c:v>
                </c:pt>
                <c:pt idx="9">
                  <c:v>Spain</c:v>
                </c:pt>
                <c:pt idx="10">
                  <c:v>UK</c:v>
                </c:pt>
                <c:pt idx="11">
                  <c:v>US</c:v>
                </c:pt>
              </c:strCache>
            </c:strRef>
          </c:cat>
          <c:val>
            <c:numRef>
              <c:f>Q3_Data_Analysis!$G$33:$G$45</c:f>
              <c:numCache>
                <c:formatCode>General</c:formatCode>
                <c:ptCount val="12"/>
                <c:pt idx="0">
                  <c:v>1.0</c:v>
                </c:pt>
                <c:pt idx="1">
                  <c:v>2.0</c:v>
                </c:pt>
                <c:pt idx="2">
                  <c:v>1.0</c:v>
                </c:pt>
                <c:pt idx="3">
                  <c:v>1.0</c:v>
                </c:pt>
                <c:pt idx="4">
                  <c:v>2.0</c:v>
                </c:pt>
                <c:pt idx="5">
                  <c:v>2.0</c:v>
                </c:pt>
                <c:pt idx="6">
                  <c:v>2.0</c:v>
                </c:pt>
                <c:pt idx="7">
                  <c:v>1.0</c:v>
                </c:pt>
                <c:pt idx="8">
                  <c:v>1.0</c:v>
                </c:pt>
                <c:pt idx="10">
                  <c:v>1.0</c:v>
                </c:pt>
                <c:pt idx="11">
                  <c:v>2.0</c:v>
                </c:pt>
              </c:numCache>
            </c:numRef>
          </c:val>
        </c:ser>
        <c:dLbls>
          <c:showLegendKey val="0"/>
          <c:showVal val="0"/>
          <c:showCatName val="0"/>
          <c:showSerName val="0"/>
          <c:showPercent val="0"/>
          <c:showBubbleSize val="0"/>
        </c:dLbls>
        <c:gapWidth val="150"/>
        <c:overlap val="100"/>
        <c:axId val="2126394160"/>
        <c:axId val="2098499216"/>
      </c:barChart>
      <c:catAx>
        <c:axId val="2126394160"/>
        <c:scaling>
          <c:orientation val="minMax"/>
        </c:scaling>
        <c:delete val="0"/>
        <c:axPos val="l"/>
        <c:title>
          <c:tx>
            <c:rich>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Country</a:t>
                </a:r>
              </a:p>
            </c:rich>
          </c:tx>
          <c:overlay val="0"/>
          <c:spPr>
            <a:noFill/>
            <a:ln>
              <a:noFill/>
            </a:ln>
            <a:effectLst/>
          </c:spPr>
          <c:txPr>
            <a:bodyPr rot="-540000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98499216"/>
        <c:crosses val="autoZero"/>
        <c:auto val="1"/>
        <c:lblAlgn val="ctr"/>
        <c:lblOffset val="100"/>
        <c:noMultiLvlLbl val="0"/>
      </c:catAx>
      <c:valAx>
        <c:axId val="209849921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r>
                  <a:rPr lang="en-US" b="1"/>
                  <a:t>Count of how did you hear about Udacity</a:t>
                </a:r>
              </a:p>
            </c:rich>
          </c:tx>
          <c:overlay val="0"/>
          <c:spPr>
            <a:noFill/>
            <a:ln>
              <a:noFill/>
            </a:ln>
            <a:effectLst/>
          </c:spPr>
          <c:txPr>
            <a:bodyPr rot="0" spcFirstLastPara="1" vertOverflow="ellipsis" vert="horz" wrap="square" anchor="ctr" anchorCtr="1"/>
            <a:lstStyle/>
            <a:p>
              <a:pPr>
                <a:defRPr sz="10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263941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1600"/>
            </a:pPr>
            <a:r>
              <a:rPr lang="en-US" sz="1600"/>
              <a:t>Histogram</a:t>
            </a:r>
            <a:r>
              <a:rPr lang="en-US" sz="1600" baseline="0"/>
              <a:t> for Books Read by Eduction (Bacholer)</a:t>
            </a:r>
            <a:endParaRPr lang="en-US" sz="1600"/>
          </a:p>
        </c:rich>
      </c:tx>
      <c:overlay val="0"/>
    </c:title>
    <c:autoTitleDeleted val="0"/>
    <c:plotArea>
      <c:layout/>
      <c:barChart>
        <c:barDir val="col"/>
        <c:grouping val="clustered"/>
        <c:varyColors val="0"/>
        <c:ser>
          <c:idx val="0"/>
          <c:order val="0"/>
          <c:tx>
            <c:strRef>
              <c:f>Q4_Data_Analysis!$B$18</c:f>
              <c:strCache>
                <c:ptCount val="1"/>
                <c:pt idx="0">
                  <c:v>Frequency</c:v>
                </c:pt>
              </c:strCache>
            </c:strRef>
          </c:tx>
          <c:spPr>
            <a:ln w="28575" cmpd="sng">
              <a:solidFill>
                <a:schemeClr val="bg1"/>
              </a:solidFill>
            </a:ln>
          </c:spPr>
          <c:invertIfNegative val="0"/>
          <c:cat>
            <c:strRef>
              <c:f>Q4_Data_Analysis!$A$19:$A$23</c:f>
              <c:strCache>
                <c:ptCount val="5"/>
                <c:pt idx="0">
                  <c:v>5</c:v>
                </c:pt>
                <c:pt idx="1">
                  <c:v>10</c:v>
                </c:pt>
                <c:pt idx="2">
                  <c:v>15</c:v>
                </c:pt>
                <c:pt idx="3">
                  <c:v>20</c:v>
                </c:pt>
                <c:pt idx="4">
                  <c:v>More</c:v>
                </c:pt>
              </c:strCache>
            </c:strRef>
          </c:cat>
          <c:val>
            <c:numRef>
              <c:f>Q4_Data_Analysis!$B$19:$B$23</c:f>
              <c:numCache>
                <c:formatCode>General</c:formatCode>
                <c:ptCount val="5"/>
                <c:pt idx="0">
                  <c:v>132.0</c:v>
                </c:pt>
                <c:pt idx="1">
                  <c:v>72.0</c:v>
                </c:pt>
                <c:pt idx="2">
                  <c:v>36.0</c:v>
                </c:pt>
                <c:pt idx="3">
                  <c:v>36.0</c:v>
                </c:pt>
                <c:pt idx="4">
                  <c:v>40.0</c:v>
                </c:pt>
              </c:numCache>
            </c:numRef>
          </c:val>
        </c:ser>
        <c:dLbls>
          <c:showLegendKey val="0"/>
          <c:showVal val="0"/>
          <c:showCatName val="0"/>
          <c:showSerName val="0"/>
          <c:showPercent val="0"/>
          <c:showBubbleSize val="0"/>
        </c:dLbls>
        <c:gapWidth val="0"/>
        <c:axId val="2102960880"/>
        <c:axId val="2103034912"/>
      </c:barChart>
      <c:catAx>
        <c:axId val="2102960880"/>
        <c:scaling>
          <c:orientation val="minMax"/>
        </c:scaling>
        <c:delete val="0"/>
        <c:axPos val="b"/>
        <c:title>
          <c:tx>
            <c:rich>
              <a:bodyPr/>
              <a:lstStyle/>
              <a:p>
                <a:pPr>
                  <a:defRPr/>
                </a:pPr>
                <a:r>
                  <a:rPr lang="en-US"/>
                  <a:t>Number of books</a:t>
                </a:r>
              </a:p>
            </c:rich>
          </c:tx>
          <c:overlay val="0"/>
        </c:title>
        <c:numFmt formatCode="General" sourceLinked="1"/>
        <c:majorTickMark val="out"/>
        <c:minorTickMark val="none"/>
        <c:tickLblPos val="nextTo"/>
        <c:crossAx val="2103034912"/>
        <c:crosses val="autoZero"/>
        <c:auto val="1"/>
        <c:lblAlgn val="ctr"/>
        <c:lblOffset val="100"/>
        <c:noMultiLvlLbl val="0"/>
      </c:catAx>
      <c:valAx>
        <c:axId val="2103034912"/>
        <c:scaling>
          <c:orientation val="minMax"/>
        </c:scaling>
        <c:delete val="0"/>
        <c:axPos val="l"/>
        <c:title>
          <c:tx>
            <c:rich>
              <a:bodyPr/>
              <a:lstStyle/>
              <a:p>
                <a:pPr>
                  <a:defRPr/>
                </a:pPr>
                <a:r>
                  <a:rPr lang="en-US"/>
                  <a:t>Frequency</a:t>
                </a:r>
              </a:p>
            </c:rich>
          </c:tx>
          <c:overlay val="0"/>
        </c:title>
        <c:numFmt formatCode="General" sourceLinked="1"/>
        <c:majorTickMark val="out"/>
        <c:minorTickMark val="none"/>
        <c:tickLblPos val="nextTo"/>
        <c:crossAx val="2102960880"/>
        <c:crosses val="autoZero"/>
        <c:crossBetween val="between"/>
      </c:valAx>
    </c:plotArea>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marL="0" marR="0" lvl="0" indent="0" algn="ctr" defTabSz="914400" rtl="0" eaLnBrk="1" fontAlgn="auto" latinLnBrk="0" hangingPunct="1">
              <a:lnSpc>
                <a:spcPct val="100000"/>
              </a:lnSpc>
              <a:spcBef>
                <a:spcPts val="0"/>
              </a:spcBef>
              <a:spcAft>
                <a:spcPts val="0"/>
              </a:spcAft>
              <a:buClrTx/>
              <a:buSzTx/>
              <a:buFontTx/>
              <a:buNone/>
              <a:tabLst/>
              <a:defRPr sz="1400" b="1" i="0" u="none" strike="noStrike" kern="1200" baseline="0">
                <a:solidFill>
                  <a:sysClr val="windowText" lastClr="000000"/>
                </a:solidFill>
                <a:latin typeface="+mn-lt"/>
                <a:ea typeface="+mn-ea"/>
                <a:cs typeface="+mn-cs"/>
              </a:defRPr>
            </a:pPr>
            <a:r>
              <a:rPr lang="en-US" sz="1400" b="1" i="0" baseline="0">
                <a:effectLst/>
              </a:rPr>
              <a:t>Histogram for Books Read by Eduction (Master)</a:t>
            </a:r>
            <a:endParaRPr lang="en-US" sz="1400">
              <a:effectLst/>
            </a:endParaRPr>
          </a:p>
        </c:rich>
      </c:tx>
      <c:overlay val="0"/>
    </c:title>
    <c:autoTitleDeleted val="0"/>
    <c:plotArea>
      <c:layout/>
      <c:barChart>
        <c:barDir val="col"/>
        <c:grouping val="clustered"/>
        <c:varyColors val="0"/>
        <c:ser>
          <c:idx val="0"/>
          <c:order val="0"/>
          <c:tx>
            <c:strRef>
              <c:f>Q4_Data_Analysis!$B$38</c:f>
              <c:strCache>
                <c:ptCount val="1"/>
                <c:pt idx="0">
                  <c:v>Frequency</c:v>
                </c:pt>
              </c:strCache>
            </c:strRef>
          </c:tx>
          <c:spPr>
            <a:ln w="28575">
              <a:solidFill>
                <a:schemeClr val="bg1"/>
              </a:solidFill>
            </a:ln>
          </c:spPr>
          <c:invertIfNegative val="0"/>
          <c:cat>
            <c:strRef>
              <c:f>Q4_Data_Analysis!$A$39:$A$43</c:f>
              <c:strCache>
                <c:ptCount val="5"/>
                <c:pt idx="0">
                  <c:v>5</c:v>
                </c:pt>
                <c:pt idx="1">
                  <c:v>10</c:v>
                </c:pt>
                <c:pt idx="2">
                  <c:v>15</c:v>
                </c:pt>
                <c:pt idx="3">
                  <c:v>20</c:v>
                </c:pt>
                <c:pt idx="4">
                  <c:v>More</c:v>
                </c:pt>
              </c:strCache>
            </c:strRef>
          </c:cat>
          <c:val>
            <c:numRef>
              <c:f>Q4_Data_Analysis!$B$39:$B$43</c:f>
              <c:numCache>
                <c:formatCode>General</c:formatCode>
                <c:ptCount val="5"/>
                <c:pt idx="0">
                  <c:v>117.0</c:v>
                </c:pt>
                <c:pt idx="1">
                  <c:v>72.0</c:v>
                </c:pt>
                <c:pt idx="2">
                  <c:v>42.0</c:v>
                </c:pt>
                <c:pt idx="3">
                  <c:v>18.0</c:v>
                </c:pt>
                <c:pt idx="4">
                  <c:v>33.0</c:v>
                </c:pt>
              </c:numCache>
            </c:numRef>
          </c:val>
        </c:ser>
        <c:dLbls>
          <c:showLegendKey val="0"/>
          <c:showVal val="0"/>
          <c:showCatName val="0"/>
          <c:showSerName val="0"/>
          <c:showPercent val="0"/>
          <c:showBubbleSize val="0"/>
        </c:dLbls>
        <c:gapWidth val="0"/>
        <c:axId val="-2130083200"/>
        <c:axId val="2124701504"/>
      </c:barChart>
      <c:catAx>
        <c:axId val="-2130083200"/>
        <c:scaling>
          <c:orientation val="minMax"/>
        </c:scaling>
        <c:delete val="0"/>
        <c:axPos val="b"/>
        <c:title>
          <c:tx>
            <c:rich>
              <a:bodyPr/>
              <a:lstStyle/>
              <a:p>
                <a:pPr>
                  <a:defRPr/>
                </a:pPr>
                <a:r>
                  <a:rPr lang="en-US"/>
                  <a:t>Number of books</a:t>
                </a:r>
              </a:p>
            </c:rich>
          </c:tx>
          <c:overlay val="0"/>
        </c:title>
        <c:numFmt formatCode="General" sourceLinked="1"/>
        <c:majorTickMark val="out"/>
        <c:minorTickMark val="none"/>
        <c:tickLblPos val="nextTo"/>
        <c:crossAx val="2124701504"/>
        <c:crosses val="autoZero"/>
        <c:auto val="1"/>
        <c:lblAlgn val="ctr"/>
        <c:lblOffset val="100"/>
        <c:noMultiLvlLbl val="0"/>
      </c:catAx>
      <c:valAx>
        <c:axId val="2124701504"/>
        <c:scaling>
          <c:orientation val="minMax"/>
        </c:scaling>
        <c:delete val="0"/>
        <c:axPos val="l"/>
        <c:title>
          <c:tx>
            <c:rich>
              <a:bodyPr/>
              <a:lstStyle/>
              <a:p>
                <a:pPr>
                  <a:defRPr/>
                </a:pPr>
                <a:r>
                  <a:rPr lang="en-US"/>
                  <a:t>Frequency</a:t>
                </a:r>
              </a:p>
            </c:rich>
          </c:tx>
          <c:overlay val="0"/>
        </c:title>
        <c:numFmt formatCode="General" sourceLinked="1"/>
        <c:majorTickMark val="out"/>
        <c:minorTickMark val="none"/>
        <c:tickLblPos val="nextTo"/>
        <c:crossAx val="-2130083200"/>
        <c:crosses val="autoZero"/>
        <c:crossBetween val="between"/>
      </c:valAx>
    </c:plotArea>
    <c:plotVisOnly val="1"/>
    <c:dispBlanksAs val="gap"/>
    <c:showDLblsOverMax val="0"/>
  </c:chart>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D4F1A3-6927-4D5F-A14C-5FACC1715E20}" type="datetimeFigureOut">
              <a:rPr lang="en-US" smtClean="0"/>
              <a:t>12/24/17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C0CD59-296F-48C3-B787-4009A63B5593}" type="slidenum">
              <a:rPr lang="en-US" smtClean="0"/>
              <a:t>‹#›</a:t>
            </a:fld>
            <a:endParaRPr lang="en-US"/>
          </a:p>
        </p:txBody>
      </p:sp>
    </p:spTree>
    <p:extLst>
      <p:ext uri="{BB962C8B-B14F-4D97-AF65-F5344CB8AC3E}">
        <p14:creationId xmlns:p14="http://schemas.microsoft.com/office/powerpoint/2010/main" val="20129610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EC0CD59-296F-48C3-B787-4009A63B5593}" type="slidenum">
              <a:rPr lang="en-US" smtClean="0"/>
              <a:t>3</a:t>
            </a:fld>
            <a:endParaRPr lang="en-US"/>
          </a:p>
        </p:txBody>
      </p:sp>
    </p:spTree>
    <p:extLst>
      <p:ext uri="{BB962C8B-B14F-4D97-AF65-F5344CB8AC3E}">
        <p14:creationId xmlns:p14="http://schemas.microsoft.com/office/powerpoint/2010/main" val="622472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EC0CD59-296F-48C3-B787-4009A63B5593}" type="slidenum">
              <a:rPr lang="en-US" smtClean="0"/>
              <a:t>5</a:t>
            </a:fld>
            <a:endParaRPr lang="en-US"/>
          </a:p>
        </p:txBody>
      </p:sp>
    </p:spTree>
    <p:extLst>
      <p:ext uri="{BB962C8B-B14F-4D97-AF65-F5344CB8AC3E}">
        <p14:creationId xmlns:p14="http://schemas.microsoft.com/office/powerpoint/2010/main" val="22757053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12/24/17</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12/24/17</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12/24/17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12/24/17</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12/24/17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12/24/17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12/24/17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12/24/17</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12/24/17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12/24/17</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7" name="fc" descr="Non-Business Use"/>
          <p:cNvSpPr txBox="1"/>
          <p:nvPr userDrawn="1"/>
        </p:nvSpPr>
        <p:spPr>
          <a:xfrm>
            <a:off x="0" y="6537960"/>
            <a:ext cx="12192000" cy="223138"/>
          </a:xfrm>
          <a:prstGeom prst="rect">
            <a:avLst/>
          </a:prstGeom>
          <a:noFill/>
        </p:spPr>
        <p:txBody>
          <a:bodyPr vert="horz" rtlCol="0">
            <a:spAutoFit/>
          </a:bodyPr>
          <a:lstStyle/>
          <a:p>
            <a:pPr algn="ctr"/>
            <a:r>
              <a:rPr lang="en-US" sz="850" b="0" i="0" u="none" baseline="0" smtClean="0">
                <a:solidFill>
                  <a:srgbClr val="000000"/>
                </a:solidFill>
                <a:latin typeface="Microsoft Sans Serif" panose="020B0604020202020204" pitchFamily="34" charset="0"/>
              </a:rPr>
              <a:t>Non-Business Use</a:t>
            </a:r>
            <a:endParaRPr lang="en-US" sz="850" b="0" i="0" u="none" baseline="0">
              <a:solidFill>
                <a:srgbClr val="000000"/>
              </a:solidFill>
              <a:latin typeface="Microsoft Sans Serif"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5" Type="http://schemas.openxmlformats.org/officeDocument/2006/relationships/chart" Target="../charts/chart4.xml"/><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 Id="rId3" Type="http://schemas.openxmlformats.org/officeDocument/2006/relationships/chart" Target="../charts/chart6.xml"/></Relationships>
</file>

<file path=ppt/slides/_rels/slide5.xml.rels><?xml version="1.0" encoding="UTF-8" standalone="yes"?>
<Relationships xmlns="http://schemas.openxmlformats.org/package/2006/relationships"><Relationship Id="rId3" Type="http://schemas.openxmlformats.org/officeDocument/2006/relationships/chart" Target="../charts/chart7.xml"/><Relationship Id="rId4" Type="http://schemas.openxmlformats.org/officeDocument/2006/relationships/chart" Target="../charts/chart8.xm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cap="none" dirty="0" smtClean="0">
                <a:latin typeface="Arial" charset="0"/>
                <a:ea typeface="Arial" charset="0"/>
                <a:cs typeface="Arial" charset="0"/>
              </a:rPr>
              <a:t>Statistical Questions to be answered</a:t>
            </a:r>
            <a:endParaRPr lang="en-US" cap="none" dirty="0">
              <a:latin typeface="Arial" charset="0"/>
              <a:ea typeface="Arial" charset="0"/>
              <a:cs typeface="Arial" charset="0"/>
            </a:endParaRPr>
          </a:p>
        </p:txBody>
      </p:sp>
      <p:sp>
        <p:nvSpPr>
          <p:cNvPr id="3" name="Content Placeholder 2"/>
          <p:cNvSpPr>
            <a:spLocks noGrp="1"/>
          </p:cNvSpPr>
          <p:nvPr>
            <p:ph idx="1"/>
          </p:nvPr>
        </p:nvSpPr>
        <p:spPr/>
        <p:txBody>
          <a:bodyPr/>
          <a:lstStyle/>
          <a:p>
            <a:r>
              <a:rPr lang="en-US" dirty="0" smtClean="0"/>
              <a:t>How much is the average commute time for PHD students?</a:t>
            </a:r>
          </a:p>
          <a:p>
            <a:r>
              <a:rPr lang="en-US" dirty="0" smtClean="0"/>
              <a:t>How much is the average reading time per country?</a:t>
            </a:r>
          </a:p>
          <a:p>
            <a:r>
              <a:rPr lang="en-US" dirty="0" smtClean="0"/>
              <a:t>How much is the average time of reading per age ?</a:t>
            </a:r>
          </a:p>
          <a:p>
            <a:r>
              <a:rPr lang="en-US" dirty="0"/>
              <a:t>What is the most common </a:t>
            </a:r>
            <a:r>
              <a:rPr lang="en-US" dirty="0" smtClean="0"/>
              <a:t>way people hear about </a:t>
            </a:r>
            <a:r>
              <a:rPr lang="en-US" dirty="0" err="1" smtClean="0"/>
              <a:t>Udacity</a:t>
            </a:r>
            <a:r>
              <a:rPr lang="en-US" dirty="0" smtClean="0"/>
              <a:t> ?</a:t>
            </a:r>
            <a:endParaRPr lang="en-US" dirty="0">
              <a:effectLst/>
            </a:endParaRPr>
          </a:p>
        </p:txBody>
      </p:sp>
    </p:spTree>
    <p:extLst>
      <p:ext uri="{BB962C8B-B14F-4D97-AF65-F5344CB8AC3E}">
        <p14:creationId xmlns:p14="http://schemas.microsoft.com/office/powerpoint/2010/main" val="27232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Commute time by education</a:t>
            </a:r>
            <a:endParaRPr lang="en-US" dirty="0"/>
          </a:p>
        </p:txBody>
      </p:sp>
      <p:sp>
        <p:nvSpPr>
          <p:cNvPr id="8" name="TextBox 7"/>
          <p:cNvSpPr txBox="1"/>
          <p:nvPr/>
        </p:nvSpPr>
        <p:spPr>
          <a:xfrm>
            <a:off x="6903337" y="3018740"/>
            <a:ext cx="4862278" cy="2862322"/>
          </a:xfrm>
          <a:prstGeom prst="rect">
            <a:avLst/>
          </a:prstGeom>
          <a:noFill/>
        </p:spPr>
        <p:txBody>
          <a:bodyPr wrap="square" rtlCol="0">
            <a:spAutoFit/>
          </a:bodyPr>
          <a:lstStyle/>
          <a:p>
            <a:r>
              <a:rPr lang="en-US" dirty="0" smtClean="0"/>
              <a:t>Answering the question of what is the lowest average commute time by education level require me to clean the data by identifying the outliers and replace it with average of commute time of </a:t>
            </a:r>
            <a:r>
              <a:rPr lang="en-US" dirty="0"/>
              <a:t>all </a:t>
            </a:r>
            <a:r>
              <a:rPr lang="en-US" dirty="0" smtClean="0"/>
              <a:t>participants.</a:t>
            </a:r>
          </a:p>
          <a:p>
            <a:r>
              <a:rPr lang="en-US" dirty="0" smtClean="0"/>
              <a:t>Since it is categorical data, I used the histogram to analysis the set. As we noticed</a:t>
            </a:r>
            <a:r>
              <a:rPr lang="en-US" dirty="0"/>
              <a:t>, right-skewed </a:t>
            </a:r>
            <a:r>
              <a:rPr lang="en-US" dirty="0" smtClean="0"/>
              <a:t>distribution which mean that the median is &gt; mean (57 &gt; 56)</a:t>
            </a:r>
          </a:p>
          <a:p>
            <a:endParaRPr lang="en-US" dirty="0" smtClean="0"/>
          </a:p>
        </p:txBody>
      </p:sp>
      <p:graphicFrame>
        <p:nvGraphicFramePr>
          <p:cNvPr id="6" name="Chart 5"/>
          <p:cNvGraphicFramePr>
            <a:graphicFrameLocks/>
          </p:cNvGraphicFramePr>
          <p:nvPr>
            <p:extLst>
              <p:ext uri="{D42A27DB-BD31-4B8C-83A1-F6EECF244321}">
                <p14:modId xmlns:p14="http://schemas.microsoft.com/office/powerpoint/2010/main" val="333038976"/>
              </p:ext>
            </p:extLst>
          </p:nvPr>
        </p:nvGraphicFramePr>
        <p:xfrm>
          <a:off x="382299" y="2375621"/>
          <a:ext cx="5473556" cy="322844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680471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Number of books read by country</a:t>
            </a:r>
            <a:endParaRPr lang="en-US" dirty="0"/>
          </a:p>
        </p:txBody>
      </p:sp>
      <p:sp>
        <p:nvSpPr>
          <p:cNvPr id="8" name="TextBox 7"/>
          <p:cNvSpPr txBox="1"/>
          <p:nvPr/>
        </p:nvSpPr>
        <p:spPr>
          <a:xfrm>
            <a:off x="7960313" y="2195512"/>
            <a:ext cx="4179260" cy="4247317"/>
          </a:xfrm>
          <a:prstGeom prst="rect">
            <a:avLst/>
          </a:prstGeom>
          <a:noFill/>
        </p:spPr>
        <p:txBody>
          <a:bodyPr wrap="square" rtlCol="0">
            <a:spAutoFit/>
          </a:bodyPr>
          <a:lstStyle/>
          <a:p>
            <a:r>
              <a:rPr lang="en-US" dirty="0" smtClean="0"/>
              <a:t>Answering the question of what is the average number of books read by country require me to clean the data by identifying the outliers and replace it with average of </a:t>
            </a:r>
            <a:r>
              <a:rPr lang="en-US" dirty="0"/>
              <a:t>number of books read </a:t>
            </a:r>
            <a:r>
              <a:rPr lang="en-US" dirty="0" smtClean="0"/>
              <a:t>of </a:t>
            </a:r>
            <a:r>
              <a:rPr lang="en-US" dirty="0"/>
              <a:t>all </a:t>
            </a:r>
            <a:r>
              <a:rPr lang="en-US" dirty="0" smtClean="0"/>
              <a:t>participants.</a:t>
            </a:r>
          </a:p>
          <a:p>
            <a:r>
              <a:rPr lang="en-US" dirty="0" smtClean="0"/>
              <a:t>From the chart we can it is right skewed </a:t>
            </a:r>
            <a:r>
              <a:rPr lang="en-US" dirty="0"/>
              <a:t>distribution. </a:t>
            </a:r>
            <a:r>
              <a:rPr lang="en-US" dirty="0" smtClean="0"/>
              <a:t> A right-skewed will </a:t>
            </a:r>
            <a:r>
              <a:rPr lang="en-US" dirty="0"/>
              <a:t>have the mean to the </a:t>
            </a:r>
            <a:r>
              <a:rPr lang="en-US" dirty="0" smtClean="0"/>
              <a:t>right of </a:t>
            </a:r>
            <a:r>
              <a:rPr lang="en-US" dirty="0"/>
              <a:t>the </a:t>
            </a:r>
            <a:r>
              <a:rPr lang="en-US" dirty="0" smtClean="0"/>
              <a:t>median</a:t>
            </a:r>
            <a:r>
              <a:rPr lang="en-US" dirty="0"/>
              <a:t> </a:t>
            </a:r>
            <a:r>
              <a:rPr lang="en-US" dirty="0" smtClean="0"/>
              <a:t>which indicate that median is less than mean.</a:t>
            </a:r>
          </a:p>
          <a:p>
            <a:r>
              <a:rPr lang="en-US" dirty="0" smtClean="0"/>
              <a:t>Since the </a:t>
            </a:r>
            <a:r>
              <a:rPr lang="en-US" dirty="0" err="1" smtClean="0"/>
              <a:t>STDV</a:t>
            </a:r>
            <a:r>
              <a:rPr lang="en-US" dirty="0" smtClean="0"/>
              <a:t> for Asian reader is 45 books and for non-Asian is 17 books after cleaning the data which indicate that the variability in number of books read by Asian is larger. We may conclude that Asian are better </a:t>
            </a:r>
            <a:r>
              <a:rPr lang="en-US" smtClean="0"/>
              <a:t>reader than non-Asian </a:t>
            </a:r>
            <a:endParaRPr lang="en-US" dirty="0"/>
          </a:p>
        </p:txBody>
      </p:sp>
      <p:graphicFrame>
        <p:nvGraphicFramePr>
          <p:cNvPr id="15" name="Chart 14"/>
          <p:cNvGraphicFramePr>
            <a:graphicFrameLocks/>
          </p:cNvGraphicFramePr>
          <p:nvPr>
            <p:extLst>
              <p:ext uri="{D42A27DB-BD31-4B8C-83A1-F6EECF244321}">
                <p14:modId xmlns:p14="http://schemas.microsoft.com/office/powerpoint/2010/main" val="1964764244"/>
              </p:ext>
            </p:extLst>
          </p:nvPr>
        </p:nvGraphicFramePr>
        <p:xfrm>
          <a:off x="4391696" y="1867438"/>
          <a:ext cx="3554568" cy="278183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7" name="Chart 16"/>
          <p:cNvGraphicFramePr>
            <a:graphicFrameLocks/>
          </p:cNvGraphicFramePr>
          <p:nvPr>
            <p:extLst>
              <p:ext uri="{D42A27DB-BD31-4B8C-83A1-F6EECF244321}">
                <p14:modId xmlns:p14="http://schemas.microsoft.com/office/powerpoint/2010/main" val="612561916"/>
              </p:ext>
            </p:extLst>
          </p:nvPr>
        </p:nvGraphicFramePr>
        <p:xfrm>
          <a:off x="212436" y="4775909"/>
          <a:ext cx="4110182" cy="222153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p:cNvGraphicFramePr>
            <a:graphicFrameLocks/>
          </p:cNvGraphicFramePr>
          <p:nvPr>
            <p:extLst>
              <p:ext uri="{D42A27DB-BD31-4B8C-83A1-F6EECF244321}">
                <p14:modId xmlns:p14="http://schemas.microsoft.com/office/powerpoint/2010/main" val="3974632822"/>
              </p:ext>
            </p:extLst>
          </p:nvPr>
        </p:nvGraphicFramePr>
        <p:xfrm>
          <a:off x="212436" y="1872454"/>
          <a:ext cx="4294909" cy="300434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737884227"/>
              </p:ext>
            </p:extLst>
          </p:nvPr>
        </p:nvGraphicFramePr>
        <p:xfrm>
          <a:off x="4827496" y="5182314"/>
          <a:ext cx="2775722" cy="1057745"/>
        </p:xfrm>
        <a:graphic>
          <a:graphicData uri="http://schemas.openxmlformats.org/drawingml/2006/table">
            <a:tbl>
              <a:tblPr firstRow="1" bandRow="1">
                <a:tableStyleId>{68D230F3-CF80-4859-8CE7-A43EE81993B5}</a:tableStyleId>
              </a:tblPr>
              <a:tblGrid>
                <a:gridCol w="2184594"/>
                <a:gridCol w="591128"/>
              </a:tblGrid>
              <a:tr h="269091">
                <a:tc>
                  <a:txBody>
                    <a:bodyPr/>
                    <a:lstStyle/>
                    <a:p>
                      <a:r>
                        <a:rPr lang="en-US" sz="1100" b="1" dirty="0" err="1" smtClean="0"/>
                        <a:t>STDV</a:t>
                      </a:r>
                      <a:r>
                        <a:rPr lang="en-US" sz="1100" b="1" baseline="0" dirty="0" smtClean="0"/>
                        <a:t> for all readers</a:t>
                      </a:r>
                      <a:endParaRPr lang="en-US" sz="1100" b="1" dirty="0"/>
                    </a:p>
                  </a:txBody>
                  <a:tcPr/>
                </a:tc>
                <a:tc>
                  <a:txBody>
                    <a:bodyPr/>
                    <a:lstStyle/>
                    <a:p>
                      <a:r>
                        <a:rPr lang="en-US" sz="1100" b="0" dirty="0" smtClean="0"/>
                        <a:t>29</a:t>
                      </a:r>
                      <a:endParaRPr lang="en-US" sz="1100" b="0" dirty="0"/>
                    </a:p>
                  </a:txBody>
                  <a:tcPr/>
                </a:tc>
              </a:tr>
              <a:tr h="22819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b="1" dirty="0" smtClean="0"/>
                        <a:t>Mean</a:t>
                      </a:r>
                      <a:r>
                        <a:rPr lang="en-US" sz="1100" b="1" baseline="0" dirty="0" smtClean="0"/>
                        <a:t> for all readers</a:t>
                      </a:r>
                      <a:endParaRPr lang="en-US" sz="1100" b="1" dirty="0" smtClean="0"/>
                    </a:p>
                  </a:txBody>
                  <a:tcPr/>
                </a:tc>
                <a:tc>
                  <a:txBody>
                    <a:bodyPr/>
                    <a:lstStyle/>
                    <a:p>
                      <a:r>
                        <a:rPr lang="en-US" sz="1100" dirty="0" smtClean="0"/>
                        <a:t>13</a:t>
                      </a:r>
                      <a:endParaRPr lang="en-US" sz="1100" dirty="0"/>
                    </a:p>
                  </a:txBody>
                  <a:tcPr/>
                </a:tc>
              </a:tr>
              <a:tr h="254662">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b="1" dirty="0" err="1" smtClean="0"/>
                        <a:t>STDV</a:t>
                      </a:r>
                      <a:r>
                        <a:rPr lang="en-US" sz="1100" b="1" baseline="0" dirty="0" smtClean="0"/>
                        <a:t> for Asian readers</a:t>
                      </a:r>
                      <a:endParaRPr lang="en-US" sz="1100" b="1" dirty="0" smtClean="0"/>
                    </a:p>
                  </a:txBody>
                  <a:tcPr/>
                </a:tc>
                <a:tc>
                  <a:txBody>
                    <a:bodyPr/>
                    <a:lstStyle/>
                    <a:p>
                      <a:r>
                        <a:rPr lang="en-US" sz="1100" dirty="0" smtClean="0"/>
                        <a:t>45</a:t>
                      </a:r>
                      <a:endParaRPr lang="en-US" sz="1100" dirty="0"/>
                    </a:p>
                  </a:txBody>
                  <a:tcPr/>
                </a:tc>
              </a:tr>
              <a:tr h="27049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100" b="1" dirty="0" err="1" smtClean="0"/>
                        <a:t>STDV</a:t>
                      </a:r>
                      <a:r>
                        <a:rPr lang="en-US" sz="1100" b="1" baseline="0" dirty="0" smtClean="0"/>
                        <a:t> for non-Asian readers</a:t>
                      </a:r>
                      <a:endParaRPr lang="en-US" sz="1100" b="1" dirty="0" smtClean="0"/>
                    </a:p>
                  </a:txBody>
                  <a:tcPr/>
                </a:tc>
                <a:tc>
                  <a:txBody>
                    <a:bodyPr/>
                    <a:lstStyle/>
                    <a:p>
                      <a:r>
                        <a:rPr lang="en-US" sz="1100" dirty="0" smtClean="0"/>
                        <a:t>17</a:t>
                      </a:r>
                      <a:endParaRPr lang="en-US" sz="1100" dirty="0"/>
                    </a:p>
                  </a:txBody>
                  <a:tcPr/>
                </a:tc>
              </a:tr>
            </a:tbl>
          </a:graphicData>
        </a:graphic>
      </p:graphicFrame>
    </p:spTree>
    <p:extLst>
      <p:ext uri="{BB962C8B-B14F-4D97-AF65-F5344CB8AC3E}">
        <p14:creationId xmlns:p14="http://schemas.microsoft.com/office/powerpoint/2010/main" val="1957215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a:t>most common way people hear about </a:t>
            </a:r>
            <a:r>
              <a:rPr lang="en-US" dirty="0" err="1"/>
              <a:t>Udacity</a:t>
            </a:r>
            <a:r>
              <a:rPr lang="en-US" dirty="0"/>
              <a:t> </a:t>
            </a:r>
          </a:p>
        </p:txBody>
      </p:sp>
      <p:sp>
        <p:nvSpPr>
          <p:cNvPr id="8" name="TextBox 7"/>
          <p:cNvSpPr txBox="1"/>
          <p:nvPr/>
        </p:nvSpPr>
        <p:spPr>
          <a:xfrm>
            <a:off x="7946264" y="3031535"/>
            <a:ext cx="4005330" cy="2031325"/>
          </a:xfrm>
          <a:prstGeom prst="rect">
            <a:avLst/>
          </a:prstGeom>
          <a:noFill/>
        </p:spPr>
        <p:txBody>
          <a:bodyPr wrap="square" rtlCol="0">
            <a:spAutoFit/>
          </a:bodyPr>
          <a:lstStyle/>
          <a:p>
            <a:endParaRPr lang="en-US" dirty="0" smtClean="0"/>
          </a:p>
          <a:p>
            <a:r>
              <a:rPr lang="en-US" dirty="0" smtClean="0"/>
              <a:t>From the chart we can see clearly that students mostly hearing about </a:t>
            </a:r>
            <a:r>
              <a:rPr lang="en-US" dirty="0" err="1" smtClean="0"/>
              <a:t>Udacity</a:t>
            </a:r>
            <a:r>
              <a:rPr lang="en-US" dirty="0" smtClean="0"/>
              <a:t> from Google.  It was interesting to see that ‘Words of mouth’ has been selected the most from student in France which may indicate </a:t>
            </a:r>
            <a:r>
              <a:rPr lang="en-US" dirty="0" err="1"/>
              <a:t>U</a:t>
            </a:r>
            <a:r>
              <a:rPr lang="en-US" dirty="0" err="1" smtClean="0"/>
              <a:t>dacity</a:t>
            </a:r>
            <a:r>
              <a:rPr lang="en-US" dirty="0" smtClean="0"/>
              <a:t> is trend there.</a:t>
            </a:r>
            <a:endParaRPr lang="en-US" dirty="0"/>
          </a:p>
        </p:txBody>
      </p:sp>
      <p:graphicFrame>
        <p:nvGraphicFramePr>
          <p:cNvPr id="7" name="Chart 6"/>
          <p:cNvGraphicFramePr>
            <a:graphicFrameLocks/>
          </p:cNvGraphicFramePr>
          <p:nvPr>
            <p:extLst>
              <p:ext uri="{D42A27DB-BD31-4B8C-83A1-F6EECF244321}">
                <p14:modId xmlns:p14="http://schemas.microsoft.com/office/powerpoint/2010/main" val="3046458929"/>
              </p:ext>
            </p:extLst>
          </p:nvPr>
        </p:nvGraphicFramePr>
        <p:xfrm>
          <a:off x="0" y="1846217"/>
          <a:ext cx="7445828" cy="2621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Chart 13"/>
          <p:cNvGraphicFramePr>
            <a:graphicFrameLocks/>
          </p:cNvGraphicFramePr>
          <p:nvPr>
            <p:extLst>
              <p:ext uri="{D42A27DB-BD31-4B8C-83A1-F6EECF244321}">
                <p14:modId xmlns:p14="http://schemas.microsoft.com/office/powerpoint/2010/main" val="4196888476"/>
              </p:ext>
            </p:extLst>
          </p:nvPr>
        </p:nvGraphicFramePr>
        <p:xfrm>
          <a:off x="-8708" y="4295503"/>
          <a:ext cx="7454536" cy="256249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76682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Number of books read by </a:t>
            </a:r>
            <a:r>
              <a:rPr lang="en-US" dirty="0" smtClean="0"/>
              <a:t>Education</a:t>
            </a:r>
            <a:endParaRPr lang="en-US" dirty="0"/>
          </a:p>
        </p:txBody>
      </p:sp>
      <p:sp>
        <p:nvSpPr>
          <p:cNvPr id="6" name="Shape 54"/>
          <p:cNvSpPr txBox="1">
            <a:spLocks/>
          </p:cNvSpPr>
          <p:nvPr/>
        </p:nvSpPr>
        <p:spPr>
          <a:xfrm>
            <a:off x="1906891" y="5140006"/>
            <a:ext cx="7254600" cy="1684753"/>
          </a:xfrm>
          <a:prstGeom prst="rect">
            <a:avLst/>
          </a:prstGeom>
          <a:solidFill>
            <a:srgbClr val="FFFFFF"/>
          </a:solidFill>
          <a:ln w="9525" cap="flat" cmpd="sng">
            <a:solidFill>
              <a:srgbClr val="FFFFFF"/>
            </a:solidFill>
            <a:prstDash val="solid"/>
            <a:round/>
            <a:headEnd type="none" w="med" len="med"/>
            <a:tailEnd type="none" w="med" len="med"/>
          </a:ln>
        </p:spPr>
        <p:txBody>
          <a:bodyPr vert="horz" wrap="square" lIns="91425" tIns="91425" rIns="91425" bIns="91425"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Bef>
                <a:spcPts val="0"/>
              </a:spcBef>
              <a:buNone/>
            </a:pPr>
            <a:r>
              <a:rPr lang="en-US" dirty="0" smtClean="0"/>
              <a:t>From </a:t>
            </a:r>
            <a:r>
              <a:rPr lang="en-US" dirty="0"/>
              <a:t>the chart we can it is </a:t>
            </a:r>
            <a:r>
              <a:rPr lang="en-US" dirty="0" smtClean="0"/>
              <a:t>right-skewed </a:t>
            </a:r>
            <a:r>
              <a:rPr lang="en-US" dirty="0"/>
              <a:t>distribution.  A </a:t>
            </a:r>
            <a:r>
              <a:rPr lang="en-US" dirty="0" smtClean="0"/>
              <a:t>right-skewed </a:t>
            </a:r>
            <a:r>
              <a:rPr lang="en-US" dirty="0"/>
              <a:t>will have the mean to the </a:t>
            </a:r>
            <a:r>
              <a:rPr lang="en-US" dirty="0" smtClean="0"/>
              <a:t>right </a:t>
            </a:r>
            <a:r>
              <a:rPr lang="en-US" dirty="0"/>
              <a:t>of the median which indicate that median is </a:t>
            </a:r>
            <a:r>
              <a:rPr lang="en-US" dirty="0" smtClean="0"/>
              <a:t>less than the mean.  </a:t>
            </a:r>
            <a:endParaRPr lang="en-US" dirty="0"/>
          </a:p>
          <a:p>
            <a:pPr marL="0" indent="0">
              <a:spcBef>
                <a:spcPts val="0"/>
              </a:spcBef>
              <a:buFont typeface="Wingdings 2" panose="05020102010507070707" pitchFamily="18" charset="2"/>
              <a:buNone/>
            </a:pPr>
            <a:r>
              <a:rPr lang="en" dirty="0" smtClean="0">
                <a:latin typeface="Open Sans"/>
                <a:ea typeface="Open Sans"/>
                <a:cs typeface="Open Sans"/>
                <a:sym typeface="Open Sans"/>
              </a:rPr>
              <a:t> </a:t>
            </a:r>
            <a:endParaRPr lang="en" dirty="0">
              <a:latin typeface="Open Sans"/>
              <a:ea typeface="Open Sans"/>
              <a:cs typeface="Open Sans"/>
              <a:sym typeface="Open Sans"/>
            </a:endParaRPr>
          </a:p>
        </p:txBody>
      </p:sp>
      <p:graphicFrame>
        <p:nvGraphicFramePr>
          <p:cNvPr id="7" name="Shape 56"/>
          <p:cNvGraphicFramePr/>
          <p:nvPr>
            <p:extLst>
              <p:ext uri="{D42A27DB-BD31-4B8C-83A1-F6EECF244321}">
                <p14:modId xmlns:p14="http://schemas.microsoft.com/office/powerpoint/2010/main" val="2983601836"/>
              </p:ext>
            </p:extLst>
          </p:nvPr>
        </p:nvGraphicFramePr>
        <p:xfrm>
          <a:off x="1455646" y="2187995"/>
          <a:ext cx="3829425" cy="2910724"/>
        </p:xfrm>
        <a:graphic>
          <a:graphicData uri="http://schemas.openxmlformats.org/drawingml/2006/table">
            <a:tbl>
              <a:tblPr>
                <a:noFill/>
              </a:tblPr>
              <a:tblGrid>
                <a:gridCol w="1276475"/>
                <a:gridCol w="1169319"/>
                <a:gridCol w="1383631"/>
              </a:tblGrid>
              <a:tr h="624874">
                <a:tc>
                  <a:txBody>
                    <a:bodyPr/>
                    <a:lstStyle/>
                    <a:p>
                      <a:pPr marL="0" lvl="0" indent="0">
                        <a:spcBef>
                          <a:spcPts val="0"/>
                        </a:spcBef>
                        <a:buNone/>
                      </a:pPr>
                      <a:endParaRPr b="1" dirty="0"/>
                    </a:p>
                  </a:txBody>
                  <a:tcPr marL="91425" marR="91425" marT="91425" marB="91425"/>
                </a:tc>
                <a:tc>
                  <a:txBody>
                    <a:bodyPr/>
                    <a:lstStyle/>
                    <a:p>
                      <a:pPr marL="0" lvl="0" indent="0">
                        <a:spcBef>
                          <a:spcPts val="0"/>
                        </a:spcBef>
                        <a:buNone/>
                      </a:pPr>
                      <a:r>
                        <a:rPr lang="en" b="1" dirty="0" smtClean="0"/>
                        <a:t>Bacholer</a:t>
                      </a:r>
                      <a:endParaRPr lang="en" b="1" dirty="0"/>
                    </a:p>
                  </a:txBody>
                  <a:tcPr marL="91425" marR="91425" marT="91425" marB="91425"/>
                </a:tc>
                <a:tc>
                  <a:txBody>
                    <a:bodyPr/>
                    <a:lstStyle/>
                    <a:p>
                      <a:pPr marL="0" lvl="0" indent="0">
                        <a:spcBef>
                          <a:spcPts val="0"/>
                        </a:spcBef>
                        <a:buNone/>
                      </a:pPr>
                      <a:r>
                        <a:rPr lang="en" b="1" dirty="0" smtClean="0"/>
                        <a:t>Master</a:t>
                      </a:r>
                      <a:endParaRPr lang="en" b="1" dirty="0"/>
                    </a:p>
                  </a:txBody>
                  <a:tcPr marL="91425" marR="91425" marT="91425" marB="91425"/>
                </a:tc>
              </a:tr>
              <a:tr h="392500">
                <a:tc>
                  <a:txBody>
                    <a:bodyPr/>
                    <a:lstStyle/>
                    <a:p>
                      <a:pPr marL="0" lvl="0" indent="0">
                        <a:spcBef>
                          <a:spcPts val="0"/>
                        </a:spcBef>
                        <a:buNone/>
                      </a:pPr>
                      <a:r>
                        <a:rPr lang="en" b="1"/>
                        <a:t>Minimum</a:t>
                      </a:r>
                    </a:p>
                  </a:txBody>
                  <a:tcPr marL="91425" marR="91425" marT="91425" marB="91425"/>
                </a:tc>
                <a:tc>
                  <a:txBody>
                    <a:bodyPr/>
                    <a:lstStyle/>
                    <a:p>
                      <a:pPr marL="0" lvl="0" indent="0" algn="ctr" defTabSz="457200" rtl="0" eaLnBrk="1" latinLnBrk="0" hangingPunct="1">
                        <a:spcBef>
                          <a:spcPts val="0"/>
                        </a:spcBef>
                        <a:buNone/>
                      </a:pPr>
                      <a:r>
                        <a:rPr lang="en" sz="1800" kern="1200" dirty="0">
                          <a:solidFill>
                            <a:schemeClr val="tx1"/>
                          </a:solidFill>
                          <a:latin typeface="+mn-lt"/>
                          <a:ea typeface="+mn-ea"/>
                          <a:cs typeface="+mn-cs"/>
                        </a:rPr>
                        <a:t>0</a:t>
                      </a:r>
                    </a:p>
                  </a:txBody>
                  <a:tcPr marL="91425" marR="91425" marT="91425" marB="91425"/>
                </a:tc>
                <a:tc>
                  <a:txBody>
                    <a:bodyPr/>
                    <a:lstStyle/>
                    <a:p>
                      <a:pPr marL="0" lvl="0" indent="0" algn="ctr" defTabSz="457200" rtl="0" eaLnBrk="1" fontAlgn="b" latinLnBrk="0" hangingPunct="1">
                        <a:spcBef>
                          <a:spcPts val="0"/>
                        </a:spcBef>
                        <a:buNone/>
                      </a:pPr>
                      <a:r>
                        <a:rPr lang="en" sz="1800" kern="1200" dirty="0">
                          <a:solidFill>
                            <a:schemeClr val="tx1"/>
                          </a:solidFill>
                          <a:latin typeface="+mn-lt"/>
                          <a:ea typeface="+mn-ea"/>
                          <a:cs typeface="+mn-cs"/>
                        </a:rPr>
                        <a:t>0</a:t>
                      </a:r>
                    </a:p>
                  </a:txBody>
                  <a:tcPr marL="91425" marR="91425" marT="91425" marB="91425"/>
                </a:tc>
              </a:tr>
              <a:tr h="388700">
                <a:tc>
                  <a:txBody>
                    <a:bodyPr/>
                    <a:lstStyle/>
                    <a:p>
                      <a:pPr marL="0" lvl="0" indent="0">
                        <a:spcBef>
                          <a:spcPts val="0"/>
                        </a:spcBef>
                        <a:buNone/>
                      </a:pPr>
                      <a:r>
                        <a:rPr lang="en" b="1"/>
                        <a:t>Q1</a:t>
                      </a:r>
                    </a:p>
                  </a:txBody>
                  <a:tcPr marL="91425" marR="91425" marT="91425" marB="91425"/>
                </a:tc>
                <a:tc>
                  <a:txBody>
                    <a:bodyPr/>
                    <a:lstStyle/>
                    <a:p>
                      <a:pPr marL="0" lvl="0" indent="0" algn="ctr" defTabSz="457200" rtl="0" eaLnBrk="1" fontAlgn="b" latinLnBrk="0" hangingPunct="1">
                        <a:spcBef>
                          <a:spcPts val="0"/>
                        </a:spcBef>
                        <a:buNone/>
                      </a:pPr>
                      <a:r>
                        <a:rPr lang="en-US" sz="1800" kern="1200">
                          <a:solidFill>
                            <a:schemeClr val="tx1"/>
                          </a:solidFill>
                          <a:latin typeface="+mn-lt"/>
                          <a:ea typeface="+mn-ea"/>
                          <a:cs typeface="+mn-cs"/>
                        </a:rPr>
                        <a:t>4</a:t>
                      </a:r>
                    </a:p>
                  </a:txBody>
                  <a:tcPr marL="9525" marR="9525" marT="9525" marB="0" anchor="b"/>
                </a:tc>
                <a:tc>
                  <a:txBody>
                    <a:bodyPr/>
                    <a:lstStyle/>
                    <a:p>
                      <a:pPr marL="0" lvl="0" indent="0" algn="ctr" defTabSz="457200" rtl="0" eaLnBrk="1" fontAlgn="b" latinLnBrk="0" hangingPunct="1">
                        <a:spcBef>
                          <a:spcPts val="0"/>
                        </a:spcBef>
                        <a:buNone/>
                      </a:pPr>
                      <a:r>
                        <a:rPr lang="en-US" sz="1800" kern="1200" dirty="0">
                          <a:solidFill>
                            <a:schemeClr val="tx1"/>
                          </a:solidFill>
                          <a:latin typeface="+mn-lt"/>
                          <a:ea typeface="+mn-ea"/>
                          <a:cs typeface="+mn-cs"/>
                        </a:rPr>
                        <a:t>4</a:t>
                      </a:r>
                    </a:p>
                  </a:txBody>
                  <a:tcPr marL="9525" marR="9525" marT="9525" marB="0" anchor="b"/>
                </a:tc>
              </a:tr>
              <a:tr h="388700">
                <a:tc>
                  <a:txBody>
                    <a:bodyPr/>
                    <a:lstStyle/>
                    <a:p>
                      <a:pPr marL="0" lvl="0" indent="0">
                        <a:spcBef>
                          <a:spcPts val="0"/>
                        </a:spcBef>
                        <a:buNone/>
                      </a:pPr>
                      <a:r>
                        <a:rPr lang="en" b="1"/>
                        <a:t>Q2</a:t>
                      </a:r>
                    </a:p>
                  </a:txBody>
                  <a:tcPr marL="91425" marR="91425" marT="91425" marB="91425"/>
                </a:tc>
                <a:tc>
                  <a:txBody>
                    <a:bodyPr/>
                    <a:lstStyle/>
                    <a:p>
                      <a:pPr marL="0" lvl="0" indent="0" algn="ctr" defTabSz="457200" rtl="0" eaLnBrk="1" fontAlgn="b" latinLnBrk="0" hangingPunct="1">
                        <a:spcBef>
                          <a:spcPts val="0"/>
                        </a:spcBef>
                        <a:buNone/>
                      </a:pPr>
                      <a:r>
                        <a:rPr lang="en-US" sz="1800" kern="1200" dirty="0">
                          <a:solidFill>
                            <a:schemeClr val="tx1"/>
                          </a:solidFill>
                          <a:latin typeface="+mn-lt"/>
                          <a:ea typeface="+mn-ea"/>
                          <a:cs typeface="+mn-cs"/>
                        </a:rPr>
                        <a:t>6.5</a:t>
                      </a:r>
                    </a:p>
                  </a:txBody>
                  <a:tcPr marL="9525" marR="9525" marT="9525" marB="0" anchor="b"/>
                </a:tc>
                <a:tc>
                  <a:txBody>
                    <a:bodyPr/>
                    <a:lstStyle/>
                    <a:p>
                      <a:pPr marL="0" lvl="0" indent="0" algn="ctr" defTabSz="457200" rtl="0" eaLnBrk="1" fontAlgn="b" latinLnBrk="0" hangingPunct="1">
                        <a:spcBef>
                          <a:spcPts val="0"/>
                        </a:spcBef>
                        <a:buNone/>
                      </a:pPr>
                      <a:r>
                        <a:rPr lang="en-US" sz="1800" kern="1200" dirty="0">
                          <a:solidFill>
                            <a:schemeClr val="tx1"/>
                          </a:solidFill>
                          <a:latin typeface="+mn-lt"/>
                          <a:ea typeface="+mn-ea"/>
                          <a:cs typeface="+mn-cs"/>
                        </a:rPr>
                        <a:t>8</a:t>
                      </a:r>
                    </a:p>
                  </a:txBody>
                  <a:tcPr marL="9525" marR="9525" marT="9525" marB="0" anchor="b"/>
                </a:tc>
              </a:tr>
              <a:tr h="388700">
                <a:tc>
                  <a:txBody>
                    <a:bodyPr/>
                    <a:lstStyle/>
                    <a:p>
                      <a:pPr marL="0" lvl="0" indent="0">
                        <a:spcBef>
                          <a:spcPts val="0"/>
                        </a:spcBef>
                        <a:buNone/>
                      </a:pPr>
                      <a:r>
                        <a:rPr lang="en" b="1"/>
                        <a:t>Q3</a:t>
                      </a:r>
                    </a:p>
                  </a:txBody>
                  <a:tcPr marL="91425" marR="91425" marT="91425" marB="91425"/>
                </a:tc>
                <a:tc>
                  <a:txBody>
                    <a:bodyPr/>
                    <a:lstStyle/>
                    <a:p>
                      <a:pPr marL="0" lvl="0" indent="0" algn="ctr" defTabSz="457200" rtl="0" eaLnBrk="1" fontAlgn="b" latinLnBrk="0" hangingPunct="1">
                        <a:spcBef>
                          <a:spcPts val="0"/>
                        </a:spcBef>
                        <a:buNone/>
                      </a:pPr>
                      <a:r>
                        <a:rPr lang="en-US" sz="1800" kern="1200" dirty="0">
                          <a:solidFill>
                            <a:schemeClr val="tx1"/>
                          </a:solidFill>
                          <a:latin typeface="+mn-lt"/>
                          <a:ea typeface="+mn-ea"/>
                          <a:cs typeface="+mn-cs"/>
                        </a:rPr>
                        <a:t>15</a:t>
                      </a:r>
                    </a:p>
                  </a:txBody>
                  <a:tcPr marL="9525" marR="9525" marT="9525" marB="0" anchor="b"/>
                </a:tc>
                <a:tc>
                  <a:txBody>
                    <a:bodyPr/>
                    <a:lstStyle/>
                    <a:p>
                      <a:pPr marL="0" lvl="0" indent="0" algn="ctr" defTabSz="457200" rtl="0" eaLnBrk="1" fontAlgn="b" latinLnBrk="0" hangingPunct="1">
                        <a:spcBef>
                          <a:spcPts val="0"/>
                        </a:spcBef>
                        <a:buNone/>
                      </a:pPr>
                      <a:r>
                        <a:rPr lang="en-US" sz="1800" kern="1200" dirty="0">
                          <a:solidFill>
                            <a:schemeClr val="tx1"/>
                          </a:solidFill>
                          <a:latin typeface="+mn-lt"/>
                          <a:ea typeface="+mn-ea"/>
                          <a:cs typeface="+mn-cs"/>
                        </a:rPr>
                        <a:t>15</a:t>
                      </a:r>
                    </a:p>
                  </a:txBody>
                  <a:tcPr marL="9525" marR="9525" marT="9525" marB="0" anchor="b"/>
                </a:tc>
              </a:tr>
              <a:tr h="392500">
                <a:tc>
                  <a:txBody>
                    <a:bodyPr/>
                    <a:lstStyle/>
                    <a:p>
                      <a:pPr marL="0" lvl="0" indent="0">
                        <a:spcBef>
                          <a:spcPts val="0"/>
                        </a:spcBef>
                        <a:buNone/>
                      </a:pPr>
                      <a:r>
                        <a:rPr lang="en" b="1"/>
                        <a:t>Maximum</a:t>
                      </a:r>
                    </a:p>
                  </a:txBody>
                  <a:tcPr marL="91425" marR="91425" marT="91425" marB="91425"/>
                </a:tc>
                <a:tc>
                  <a:txBody>
                    <a:bodyPr/>
                    <a:lstStyle/>
                    <a:p>
                      <a:pPr marL="0" lvl="0" indent="0" algn="ctr" defTabSz="457200" rtl="0" eaLnBrk="1" latinLnBrk="0" hangingPunct="1">
                        <a:spcBef>
                          <a:spcPts val="0"/>
                        </a:spcBef>
                        <a:buNone/>
                      </a:pPr>
                      <a:r>
                        <a:rPr lang="en" sz="1800" kern="1200" dirty="0" smtClean="0">
                          <a:solidFill>
                            <a:schemeClr val="tx1"/>
                          </a:solidFill>
                          <a:latin typeface="+mn-lt"/>
                          <a:ea typeface="+mn-ea"/>
                          <a:cs typeface="+mn-cs"/>
                        </a:rPr>
                        <a:t>120</a:t>
                      </a:r>
                    </a:p>
                  </a:txBody>
                  <a:tcPr marL="91425" marR="91425" marT="91425" marB="91425"/>
                </a:tc>
                <a:tc>
                  <a:txBody>
                    <a:bodyPr/>
                    <a:lstStyle/>
                    <a:p>
                      <a:pPr marL="0" lvl="0" indent="0" algn="ctr">
                        <a:spcBef>
                          <a:spcPts val="0"/>
                        </a:spcBef>
                        <a:buNone/>
                      </a:pPr>
                      <a:r>
                        <a:rPr lang="en" dirty="0" smtClean="0"/>
                        <a:t>300</a:t>
                      </a:r>
                      <a:endParaRPr lang="en" dirty="0"/>
                    </a:p>
                  </a:txBody>
                  <a:tcPr marL="91425" marR="91425" marT="91425" marB="91425"/>
                </a:tc>
              </a:tr>
            </a:tbl>
          </a:graphicData>
        </a:graphic>
      </p:graphicFrame>
      <p:sp>
        <p:nvSpPr>
          <p:cNvPr id="10" name="Shape 57"/>
          <p:cNvSpPr txBox="1"/>
          <p:nvPr/>
        </p:nvSpPr>
        <p:spPr>
          <a:xfrm>
            <a:off x="1906891" y="1797487"/>
            <a:ext cx="3222600" cy="320980"/>
          </a:xfrm>
          <a:prstGeom prst="rect">
            <a:avLst/>
          </a:prstGeom>
          <a:noFill/>
          <a:ln>
            <a:noFill/>
          </a:ln>
        </p:spPr>
        <p:txBody>
          <a:bodyPr wrap="square" lIns="91425" tIns="91425" rIns="91425" bIns="91425" anchor="t" anchorCtr="0">
            <a:noAutofit/>
          </a:bodyPr>
          <a:lstStyle/>
          <a:p>
            <a:pPr marL="0" lvl="0" indent="0">
              <a:spcBef>
                <a:spcPts val="0"/>
              </a:spcBef>
              <a:buNone/>
            </a:pPr>
            <a:r>
              <a:rPr lang="en" b="1" dirty="0"/>
              <a:t>Number of Books </a:t>
            </a:r>
            <a:r>
              <a:rPr lang="en" b="1" dirty="0" smtClean="0"/>
              <a:t>Read</a:t>
            </a:r>
            <a:endParaRPr lang="en" b="1" dirty="0"/>
          </a:p>
        </p:txBody>
      </p:sp>
      <p:graphicFrame>
        <p:nvGraphicFramePr>
          <p:cNvPr id="12" name="Chart 11"/>
          <p:cNvGraphicFramePr>
            <a:graphicFrameLocks/>
          </p:cNvGraphicFramePr>
          <p:nvPr>
            <p:extLst>
              <p:ext uri="{D42A27DB-BD31-4B8C-83A1-F6EECF244321}">
                <p14:modId xmlns:p14="http://schemas.microsoft.com/office/powerpoint/2010/main" val="4064255102"/>
              </p:ext>
            </p:extLst>
          </p:nvPr>
        </p:nvGraphicFramePr>
        <p:xfrm>
          <a:off x="5408484" y="2118466"/>
          <a:ext cx="3123248" cy="298025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p:cNvGraphicFramePr>
            <a:graphicFrameLocks/>
          </p:cNvGraphicFramePr>
          <p:nvPr>
            <p:extLst>
              <p:ext uri="{D42A27DB-BD31-4B8C-83A1-F6EECF244321}">
                <p14:modId xmlns:p14="http://schemas.microsoft.com/office/powerpoint/2010/main" val="233029486"/>
              </p:ext>
            </p:extLst>
          </p:nvPr>
        </p:nvGraphicFramePr>
        <p:xfrm>
          <a:off x="8531732" y="2161155"/>
          <a:ext cx="3301723" cy="289487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63115420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Dividend</Template>
  <TotalTime>926</TotalTime>
  <Words>478</Words>
  <Application>Microsoft Macintosh PowerPoint</Application>
  <PresentationFormat>Widescreen</PresentationFormat>
  <Paragraphs>69</Paragraphs>
  <Slides>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Gill Sans MT</vt:lpstr>
      <vt:lpstr>Microsoft Sans Serif</vt:lpstr>
      <vt:lpstr>Open Sans</vt:lpstr>
      <vt:lpstr>Wingdings 2</vt:lpstr>
      <vt:lpstr>Dividend</vt:lpstr>
      <vt:lpstr>Statistical Questions to be answered</vt:lpstr>
      <vt:lpstr>Commute time by education</vt:lpstr>
      <vt:lpstr>Number of books read by country</vt:lpstr>
      <vt:lpstr>the most common way people hear about Udacity </vt:lpstr>
      <vt:lpstr>Number of books read by Education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Hassan Ju</dc:creator>
  <cp:keywords>Non-Business Use</cp:keywords>
  <cp:lastModifiedBy>Hassan Ju</cp:lastModifiedBy>
  <cp:revision>45</cp:revision>
  <dcterms:created xsi:type="dcterms:W3CDTF">2017-12-16T17:16:18Z</dcterms:created>
  <dcterms:modified xsi:type="dcterms:W3CDTF">2017-12-24T16:40:56Z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dc7af2bc-9e40-443f-9776-bcd5cc467505</vt:lpwstr>
  </property>
  <property fmtid="{D5CDD505-2E9C-101B-9397-08002B2CF9AE}" pid="3" name="Editor">
    <vt:lpwstr>jummahht</vt:lpwstr>
  </property>
  <property fmtid="{D5CDD505-2E9C-101B-9397-08002B2CF9AE}" pid="4" name="Last Modification date">
    <vt:lpwstr>2017-12-23</vt:lpwstr>
  </property>
  <property fmtid="{D5CDD505-2E9C-101B-9397-08002B2CF9AE}" pid="5" name="Last Modification time">
    <vt:lpwstr>2:31:44 PM</vt:lpwstr>
  </property>
  <property fmtid="{D5CDD505-2E9C-101B-9397-08002B2CF9AE}" pid="6" name="Classification">
    <vt:lpwstr>NonBusinessUse</vt:lpwstr>
  </property>
</Properties>
</file>

<file path=docProps/thumbnail.jpeg>
</file>